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embeddings/Microsoft_Equation1.bin" ContentType="application/vnd.openxmlformats-officedocument.oleObject"/>
  <Override PartName="/ppt/notesSlides/notesSlide29.xml" ContentType="application/vnd.openxmlformats-officedocument.presentationml.notesSlide+xml"/>
  <Override PartName="/ppt/embeddings/Microsoft_Equation2.bin" ContentType="application/vnd.openxmlformats-officedocument.oleObject"/>
  <Override PartName="/ppt/notesSlides/notesSlide30.xml" ContentType="application/vnd.openxmlformats-officedocument.presentationml.notesSlide+xml"/>
  <Override PartName="/ppt/embeddings/Microsoft_Equation3.bin" ContentType="application/vnd.openxmlformats-officedocument.oleObject"/>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5"/>
  </p:notesMasterIdLst>
  <p:handoutMasterIdLst>
    <p:handoutMasterId r:id="rId56"/>
  </p:handoutMasterIdLst>
  <p:sldIdLst>
    <p:sldId id="267" r:id="rId2"/>
    <p:sldId id="385" r:id="rId3"/>
    <p:sldId id="386" r:id="rId4"/>
    <p:sldId id="387" r:id="rId5"/>
    <p:sldId id="388" r:id="rId6"/>
    <p:sldId id="432" r:id="rId7"/>
    <p:sldId id="389" r:id="rId8"/>
    <p:sldId id="417" r:id="rId9"/>
    <p:sldId id="390" r:id="rId10"/>
    <p:sldId id="391" r:id="rId11"/>
    <p:sldId id="392" r:id="rId12"/>
    <p:sldId id="393" r:id="rId13"/>
    <p:sldId id="394" r:id="rId14"/>
    <p:sldId id="395" r:id="rId15"/>
    <p:sldId id="396" r:id="rId16"/>
    <p:sldId id="397" r:id="rId17"/>
    <p:sldId id="398" r:id="rId18"/>
    <p:sldId id="399" r:id="rId19"/>
    <p:sldId id="400" r:id="rId20"/>
    <p:sldId id="401" r:id="rId21"/>
    <p:sldId id="402" r:id="rId22"/>
    <p:sldId id="403" r:id="rId23"/>
    <p:sldId id="404" r:id="rId24"/>
    <p:sldId id="405" r:id="rId25"/>
    <p:sldId id="406" r:id="rId26"/>
    <p:sldId id="407" r:id="rId27"/>
    <p:sldId id="408" r:id="rId28"/>
    <p:sldId id="409" r:id="rId29"/>
    <p:sldId id="410" r:id="rId30"/>
    <p:sldId id="411" r:id="rId31"/>
    <p:sldId id="412" r:id="rId32"/>
    <p:sldId id="413" r:id="rId33"/>
    <p:sldId id="414" r:id="rId34"/>
    <p:sldId id="416" r:id="rId35"/>
    <p:sldId id="415" r:id="rId36"/>
    <p:sldId id="418" r:id="rId37"/>
    <p:sldId id="426" r:id="rId38"/>
    <p:sldId id="430" r:id="rId39"/>
    <p:sldId id="431" r:id="rId40"/>
    <p:sldId id="425" r:id="rId41"/>
    <p:sldId id="424" r:id="rId42"/>
    <p:sldId id="427" r:id="rId43"/>
    <p:sldId id="429" r:id="rId44"/>
    <p:sldId id="428" r:id="rId45"/>
    <p:sldId id="422" r:id="rId46"/>
    <p:sldId id="423" r:id="rId47"/>
    <p:sldId id="419" r:id="rId48"/>
    <p:sldId id="421" r:id="rId49"/>
    <p:sldId id="420" r:id="rId50"/>
    <p:sldId id="433" r:id="rId51"/>
    <p:sldId id="384" r:id="rId52"/>
    <p:sldId id="300" r:id="rId53"/>
    <p:sldId id="294"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1B5E"/>
    <a:srgbClr val="191B53"/>
    <a:srgbClr val="191B4F"/>
    <a:srgbClr val="191B4A"/>
    <a:srgbClr val="181A48"/>
    <a:srgbClr val="243063"/>
    <a:srgbClr val="000054"/>
    <a:srgbClr val="1B2349"/>
    <a:srgbClr val="1A1C47"/>
    <a:srgbClr val="1A1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73" autoAdjust="0"/>
    <p:restoredTop sz="77939" autoAdjust="0"/>
  </p:normalViewPr>
  <p:slideViewPr>
    <p:cSldViewPr snapToObjects="1">
      <p:cViewPr varScale="1">
        <p:scale>
          <a:sx n="67" d="100"/>
          <a:sy n="67" d="100"/>
        </p:scale>
        <p:origin x="-2336"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55BB6C9-9EB7-3A4E-A583-884C369CBAAC}" type="datetimeFigureOut">
              <a:rPr lang="en-US" smtClean="0"/>
              <a:t>2/8/15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A8C3760-D758-6F4E-BB44-5AD29F8D3BDE}" type="slidenum">
              <a:rPr lang="en-US" smtClean="0"/>
              <a:t>‹#›</a:t>
            </a:fld>
            <a:endParaRPr lang="en-US"/>
          </a:p>
        </p:txBody>
      </p:sp>
    </p:spTree>
    <p:extLst>
      <p:ext uri="{BB962C8B-B14F-4D97-AF65-F5344CB8AC3E}">
        <p14:creationId xmlns:p14="http://schemas.microsoft.com/office/powerpoint/2010/main" val="742646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C9D1E1-88F9-CF4C-BD95-80F4109E740E}" type="datetimeFigureOut">
              <a:rPr lang="en-US" smtClean="0"/>
              <a:t>2/8/15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6A2D73-441E-434B-B0BB-069722A9884C}" type="slidenum">
              <a:rPr lang="en-US" smtClean="0"/>
              <a:t>‹#›</a:t>
            </a:fld>
            <a:endParaRPr lang="en-US"/>
          </a:p>
        </p:txBody>
      </p:sp>
    </p:spTree>
    <p:extLst>
      <p:ext uri="{BB962C8B-B14F-4D97-AF65-F5344CB8AC3E}">
        <p14:creationId xmlns:p14="http://schemas.microsoft.com/office/powerpoint/2010/main" val="46139867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Example use</a:t>
            </a:r>
            <a:r>
              <a:rPr lang="en-US" sz="1200" kern="1200" baseline="0" dirty="0" smtClean="0">
                <a:solidFill>
                  <a:schemeClr val="tx1"/>
                </a:solidFill>
                <a:effectLst/>
                <a:latin typeface="+mn-lt"/>
                <a:ea typeface="+mn-ea"/>
                <a:cs typeface="+mn-cs"/>
              </a:rPr>
              <a:t> case: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flight deck automation continues to evolve, airline operators and manufacturers have begun to explore concepts to further reduce crew size in large transport aircraft to a single pilot. If alternative methods could be found for supporting the remaining high-workload portions of the flight (e.g., takeoff, approach and landing), single-pilot operations (SPO) could potentially reduce operating costs for the air- line operators. Any transition from current two pilot operations (TPO)  to SPO, however, must maintain at least current levels of safety while maximizing cost savings. Research into SPO concepts has focused on increasing flight deck automation, adding ground-based assets to support the lone pilot, or, more commonly, some combination of these approaches. In most SPO concepts, a ground operator would support a lone pilot specifically during high-workload phases of a flight, thus allowing a single ground operator to potentially support multiple flights, thereby reducing overall crewing requirements. However, operating as a distributed team can result in communication breakdowns that require additional coordination [4]. </a:t>
            </a:r>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3</a:t>
            </a:fld>
            <a:endParaRPr lang="en-US"/>
          </a:p>
        </p:txBody>
      </p:sp>
    </p:spTree>
    <p:extLst>
      <p:ext uri="{BB962C8B-B14F-4D97-AF65-F5344CB8AC3E}">
        <p14:creationId xmlns:p14="http://schemas.microsoft.com/office/powerpoint/2010/main" val="1259470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a:t>
            </a:r>
            <a:r>
              <a:rPr lang="en-US" baseline="0" smtClean="0"/>
              <a:t>counts transitions</a:t>
            </a:r>
            <a:endParaRPr lang="en-US"/>
          </a:p>
        </p:txBody>
      </p:sp>
      <p:sp>
        <p:nvSpPr>
          <p:cNvPr id="4" name="Slide Number Placeholder 3"/>
          <p:cNvSpPr>
            <a:spLocks noGrp="1"/>
          </p:cNvSpPr>
          <p:nvPr>
            <p:ph type="sldNum" sz="quarter" idx="10"/>
          </p:nvPr>
        </p:nvSpPr>
        <p:spPr/>
        <p:txBody>
          <a:bodyPr/>
          <a:lstStyle/>
          <a:p>
            <a:fld id="{6E51E89A-8E65-C34A-8DD6-947F34FD4869}" type="slidenum">
              <a:rPr lang="en-US" smtClean="0"/>
              <a:t>16</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a:t>
            </a:r>
            <a:r>
              <a:rPr lang="en-US" baseline="0" smtClean="0"/>
              <a:t>counts transitions</a:t>
            </a:r>
            <a:endParaRPr lang="en-US"/>
          </a:p>
        </p:txBody>
      </p:sp>
      <p:sp>
        <p:nvSpPr>
          <p:cNvPr id="4" name="Slide Number Placeholder 3"/>
          <p:cNvSpPr>
            <a:spLocks noGrp="1"/>
          </p:cNvSpPr>
          <p:nvPr>
            <p:ph type="sldNum" sz="quarter" idx="10"/>
          </p:nvPr>
        </p:nvSpPr>
        <p:spPr/>
        <p:txBody>
          <a:bodyPr/>
          <a:lstStyle/>
          <a:p>
            <a:fld id="{6E51E89A-8E65-C34A-8DD6-947F34FD4869}" type="slidenum">
              <a:rPr lang="en-US" smtClean="0"/>
              <a:t>17</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a:t>
            </a:r>
            <a:r>
              <a:rPr lang="en-US" baseline="0" smtClean="0"/>
              <a:t>counts transitions</a:t>
            </a:r>
            <a:endParaRPr lang="en-US"/>
          </a:p>
        </p:txBody>
      </p:sp>
      <p:sp>
        <p:nvSpPr>
          <p:cNvPr id="4" name="Slide Number Placeholder 3"/>
          <p:cNvSpPr>
            <a:spLocks noGrp="1"/>
          </p:cNvSpPr>
          <p:nvPr>
            <p:ph type="sldNum" sz="quarter" idx="10"/>
          </p:nvPr>
        </p:nvSpPr>
        <p:spPr/>
        <p:txBody>
          <a:bodyPr/>
          <a:lstStyle/>
          <a:p>
            <a:fld id="{6E51E89A-8E65-C34A-8DD6-947F34FD4869}" type="slidenum">
              <a:rPr lang="en-US" smtClean="0"/>
              <a:t>18</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Count the number of</a:t>
            </a:r>
            <a:r>
              <a:rPr lang="en-US" baseline="0" dirty="0" smtClean="0"/>
              <a:t> active inputs at each point in time (every output is an input somewhere). Only count at the interface of certain actors.</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19</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20</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21</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22</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23</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24</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25</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Everything schedules on the event simulator.</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8</a:t>
            </a:fld>
            <a:endParaRPr lang="en-US"/>
          </a:p>
        </p:txBody>
      </p:sp>
    </p:spTree>
    <p:extLst>
      <p:ext uri="{BB962C8B-B14F-4D97-AF65-F5344CB8AC3E}">
        <p14:creationId xmlns:p14="http://schemas.microsoft.com/office/powerpoint/2010/main" val="2829825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26</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Crude abstraction of algorithmic complexity. It took</a:t>
            </a:r>
            <a:r>
              <a:rPr lang="en-US" baseline="0" dirty="0" smtClean="0"/>
              <a:t> some amount of time to be ready to fire a transition.</a:t>
            </a:r>
          </a:p>
          <a:p>
            <a:r>
              <a:rPr lang="en-US" baseline="0" dirty="0" smtClean="0"/>
              <a:t>Increment a counter in each time bucket if an actor is working. Otherwise leave it alone.</a:t>
            </a:r>
          </a:p>
          <a:p>
            <a:r>
              <a:rPr lang="en-US" baseline="0" dirty="0" smtClean="0"/>
              <a:t>Must measure per-actor back from fired transition over the duration.</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27</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Crude abstraction of algorithmic complexity. It took</a:t>
            </a:r>
            <a:r>
              <a:rPr lang="en-US" baseline="0" dirty="0" smtClean="0"/>
              <a:t> some amount of time to be ready to fire </a:t>
            </a:r>
            <a:r>
              <a:rPr lang="en-US" baseline="0" smtClean="0"/>
              <a:t>a transition.</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28</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a causal</a:t>
            </a:r>
            <a:r>
              <a:rPr lang="en-US" baseline="0" dirty="0" smtClean="0"/>
              <a:t> relationship. </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29</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a:t>
            </a:r>
            <a:r>
              <a:rPr lang="en-US" baseline="0" dirty="0" smtClean="0"/>
              <a:t> a transition fires, it looks back and marks where it was working.</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30</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First blue peak is the MM talking to the PS(Area of Interest)</a:t>
            </a:r>
          </a:p>
          <a:p>
            <a:r>
              <a:rPr lang="en-US" sz="1200" kern="1200" dirty="0" smtClean="0">
                <a:solidFill>
                  <a:schemeClr val="tx1"/>
                </a:solidFill>
                <a:latin typeface="+mn-lt"/>
                <a:ea typeface="+mn-ea"/>
                <a:cs typeface="+mn-cs"/>
              </a:rPr>
              <a:t>The first green peak is the OP listening to the MM but he is quickly ignored as the MM realizes he needs more info from the PS(target description)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gap between early peaks(MM tells VO the target description first)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MM finally tells the OP the area to search resulting in second set of peaks.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large green peak around 160 - launching the UAV.</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Medium green peaks at 260 - putting in the search area(it took awhile to enter, complicated flight plan)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green peaks in the middle are just controlling the UAV, alternating between   </a:t>
            </a:r>
            <a:r>
              <a:rPr lang="en-US" sz="1200" kern="1200" dirty="0" err="1" smtClean="0">
                <a:solidFill>
                  <a:schemeClr val="tx1"/>
                </a:solidFill>
                <a:latin typeface="+mn-lt"/>
                <a:ea typeface="+mn-ea"/>
                <a:cs typeface="+mn-cs"/>
              </a:rPr>
              <a:t>gui</a:t>
            </a:r>
            <a:r>
              <a:rPr lang="en-US" sz="1200" kern="1200" dirty="0" smtClean="0">
                <a:solidFill>
                  <a:schemeClr val="tx1"/>
                </a:solidFill>
                <a:latin typeface="+mn-lt"/>
                <a:ea typeface="+mn-ea"/>
                <a:cs typeface="+mn-cs"/>
              </a:rPr>
              <a:t> control and direct control.</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Blue peaks that come next are due to OP reporting flight completion.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high peak following is the MM reporting to the PS the search completion.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Green peak is landing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Final blue peak is the communication of the target sighting from the VO to the MM to the PS.</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35</a:t>
            </a:fld>
            <a:endParaRPr lang="en-US"/>
          </a:p>
        </p:txBody>
      </p:sp>
    </p:spTree>
    <p:extLst>
      <p:ext uri="{BB962C8B-B14F-4D97-AF65-F5344CB8AC3E}">
        <p14:creationId xmlns:p14="http://schemas.microsoft.com/office/powerpoint/2010/main" val="3937767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t>
            </a:r>
            <a:r>
              <a:rPr lang="en-US" baseline="0" dirty="0" smtClean="0"/>
              <a:t> idea for measuring workload</a:t>
            </a:r>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39</a:t>
            </a:fld>
            <a:endParaRPr lang="en-US"/>
          </a:p>
        </p:txBody>
      </p:sp>
    </p:spTree>
    <p:extLst>
      <p:ext uri="{BB962C8B-B14F-4D97-AF65-F5344CB8AC3E}">
        <p14:creationId xmlns:p14="http://schemas.microsoft.com/office/powerpoint/2010/main" val="2212655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41</a:t>
            </a:fld>
            <a:endParaRPr lang="en-US"/>
          </a:p>
        </p:txBody>
      </p:sp>
    </p:spTree>
    <p:extLst>
      <p:ext uri="{BB962C8B-B14F-4D97-AF65-F5344CB8AC3E}">
        <p14:creationId xmlns:p14="http://schemas.microsoft.com/office/powerpoint/2010/main" val="553307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Updates in Brahms</a:t>
            </a:r>
            <a:r>
              <a:rPr lang="en-US" baseline="0" dirty="0" smtClean="0"/>
              <a:t> relate to concludes, </a:t>
            </a:r>
            <a:r>
              <a:rPr lang="en-US" baseline="0" dirty="0" err="1" smtClean="0"/>
              <a:t>detectables</a:t>
            </a:r>
            <a:r>
              <a:rPr lang="en-US" baseline="0" dirty="0" smtClean="0"/>
              <a:t> in </a:t>
            </a:r>
            <a:r>
              <a:rPr lang="en-US" baseline="0" dirty="0" err="1" smtClean="0"/>
              <a:t>workframes</a:t>
            </a:r>
            <a:r>
              <a:rPr lang="en-US" baseline="0" dirty="0" smtClean="0"/>
              <a:t>, and communication actions.  The </a:t>
            </a:r>
            <a:r>
              <a:rPr lang="en-US" baseline="0" dirty="0" err="1" smtClean="0"/>
              <a:t>isP</a:t>
            </a:r>
            <a:r>
              <a:rPr lang="en-US" baseline="0" dirty="0" smtClean="0"/>
              <a:t>() returns true if the update is due to perception. Right now, in Brahms, every conclude, detectable, and </a:t>
            </a:r>
            <a:r>
              <a:rPr lang="en-US" baseline="0" dirty="0" err="1" smtClean="0"/>
              <a:t>workframe</a:t>
            </a:r>
            <a:r>
              <a:rPr lang="en-US" baseline="0" dirty="0" smtClean="0"/>
              <a:t> is counted.</a:t>
            </a:r>
          </a:p>
        </p:txBody>
      </p:sp>
      <p:sp>
        <p:nvSpPr>
          <p:cNvPr id="4" name="Slide Number Placeholder 3"/>
          <p:cNvSpPr>
            <a:spLocks noGrp="1"/>
          </p:cNvSpPr>
          <p:nvPr>
            <p:ph type="sldNum" sz="quarter" idx="10"/>
          </p:nvPr>
        </p:nvSpPr>
        <p:spPr/>
        <p:txBody>
          <a:bodyPr/>
          <a:lstStyle/>
          <a:p>
            <a:fld id="{956A2D73-441E-434B-B0BB-069722A9884C}" type="slidenum">
              <a:rPr lang="en-US" smtClean="0"/>
              <a:t>42</a:t>
            </a:fld>
            <a:endParaRPr lang="en-US"/>
          </a:p>
        </p:txBody>
      </p:sp>
    </p:spTree>
    <p:extLst>
      <p:ext uri="{BB962C8B-B14F-4D97-AF65-F5344CB8AC3E}">
        <p14:creationId xmlns:p14="http://schemas.microsoft.com/office/powerpoint/2010/main" val="41955356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56A2D73-441E-434B-B0BB-069722A9884C}" type="slidenum">
              <a:rPr lang="en-US" smtClean="0"/>
              <a:t>43</a:t>
            </a:fld>
            <a:endParaRPr lang="en-US"/>
          </a:p>
        </p:txBody>
      </p:sp>
    </p:spTree>
    <p:extLst>
      <p:ext uri="{BB962C8B-B14F-4D97-AF65-F5344CB8AC3E}">
        <p14:creationId xmlns:p14="http://schemas.microsoft.com/office/powerpoint/2010/main" val="4195535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Everything schedules on the event simulator.</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9</a:t>
            </a:fld>
            <a:endParaRPr lang="en-US"/>
          </a:p>
        </p:txBody>
      </p:sp>
    </p:spTree>
    <p:extLst>
      <p:ext uri="{BB962C8B-B14F-4D97-AF65-F5344CB8AC3E}">
        <p14:creationId xmlns:p14="http://schemas.microsoft.com/office/powerpoint/2010/main" val="28298252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Work-frame:</a:t>
            </a:r>
            <a:r>
              <a:rPr lang="en-US" baseline="0" dirty="0" smtClean="0"/>
              <a:t> one being executed</a:t>
            </a:r>
          </a:p>
          <a:p>
            <a:r>
              <a:rPr lang="en-US" baseline="0" dirty="0" smtClean="0"/>
              <a:t>Suspended: paused work-frame due to a higher priority work-frame being enabled</a:t>
            </a:r>
          </a:p>
          <a:p>
            <a:r>
              <a:rPr lang="en-US" baseline="0" dirty="0" smtClean="0"/>
              <a:t>Impasse: a paused work-frame due to a detectable condition (will be started again once the condition </a:t>
            </a:r>
            <a:r>
              <a:rPr lang="en-US" baseline="0" smtClean="0"/>
              <a:t>is false).</a:t>
            </a:r>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44</a:t>
            </a:fld>
            <a:endParaRPr lang="en-US"/>
          </a:p>
        </p:txBody>
      </p:sp>
    </p:spTree>
    <p:extLst>
      <p:ext uri="{BB962C8B-B14F-4D97-AF65-F5344CB8AC3E}">
        <p14:creationId xmlns:p14="http://schemas.microsoft.com/office/powerpoint/2010/main" val="41955356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two-pilot scenario is that of a nominal approach from five miles out and 2000 feet up. The pilot is the person actually flying the plane, interacts with controls of the plane, reads values off the instruments and communicates with the first-officer who is monitoring. There are no off-nominal conditions possible in the model. There are several activities performed by the pilot that are over the visual and audio perception channels, such as communications from the pilot monitoring and reading values off instruments. The pilot is often also choosing between a variety of tasks with the same priority such as checking instruments and communicating with the first officer. The pilot can also be required to multitask on several occasions due to incoming alerts or readings which require the pilot to temporarily switch tasks. </a:t>
            </a:r>
            <a:endParaRPr lang="en-US" dirty="0" smtClean="0"/>
          </a:p>
          <a:p>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45</a:t>
            </a:fld>
            <a:endParaRPr lang="en-US"/>
          </a:p>
        </p:txBody>
      </p:sp>
    </p:spTree>
    <p:extLst>
      <p:ext uri="{BB962C8B-B14F-4D97-AF65-F5344CB8AC3E}">
        <p14:creationId xmlns:p14="http://schemas.microsoft.com/office/powerpoint/2010/main" val="18506232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SPO model is a duplication of the two-pilot model with some minor adjustments. Note that this is by design, our goal was to minimize the number of differences between a SPO model and a two-pilot model. The pilot essentially performs the same tasks in a SPO as in a two-pilot scenario, but instead of communicating with the first-officer on board, the pilot is communicating with an operator on the ground. We assume that the operator on the ground is able to access the same instrument data that would have been available to the first officer. The ground operator, however, may be lacking certain situational awareness. e.g., the operator on the ground is unable to feel the movement of the plane and may not realize fluctuations in readings due to wind shear. The ground operator may request additional information from the pilot which a first officer in a two-pilot scenario would not. To model the effect of high winds, we add conditions that impact the stability of the plane. The pilot has to then adjust the configuration of the plane and make attempts to stabilize the plane, adjust power, and adjust yoke.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46</a:t>
            </a:fld>
            <a:endParaRPr lang="en-US"/>
          </a:p>
        </p:txBody>
      </p:sp>
    </p:spTree>
    <p:extLst>
      <p:ext uri="{BB962C8B-B14F-4D97-AF65-F5344CB8AC3E}">
        <p14:creationId xmlns:p14="http://schemas.microsoft.com/office/powerpoint/2010/main" val="19953488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Shows the comparison between perceptual workload during the flight phase 1500 and 1000 feet. We plot the values of workload on the y-axis while we plot the time in the simulation on the x-axis. During this phase of flight the pilot is manipulating flight controls, performing energy managements such as reducing the speed of the aircraft, and also monitoring the flight instruments. Toward time 180 there is a spike in the perceptual workload of the SPO. During this stage of the flight the pilot flying forgets to extend gears and the first officer in the TPO provides a simple hand signal to alert the pilot. Whereas in the SPO the ground operator first requests information from the pilot in order to confirm that the gears have not been extended. Also the first officer in the cockpit has better situational awareness about what task the pilot is performing. The communications from the operator on the ground do not take the pilots’ tasks and signals being received on his perceptual channel. In general, this is why we notice a higher perception workload in the SPO throughout this phase. </a:t>
            </a:r>
            <a:endParaRPr lang="en-US" dirty="0" smtClean="0"/>
          </a:p>
          <a:p>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47</a:t>
            </a:fld>
            <a:endParaRPr lang="en-US"/>
          </a:p>
        </p:txBody>
      </p:sp>
    </p:spTree>
    <p:extLst>
      <p:ext uri="{BB962C8B-B14F-4D97-AF65-F5344CB8AC3E}">
        <p14:creationId xmlns:p14="http://schemas.microsoft.com/office/powerpoint/2010/main" val="160965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Shows decision workload across the flight phase of 2000 feet to 1500. During this period the pilot is ensuring the plane is configured properly and is mainly monitoring the instruments. In a SPO, the pilot has an additional task to respond to a request from the ground operator which is to respond to a request from the pilot monitoring to arm a certain instrument. Overall we notice that there is not much difference in the decision workload between the two models.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56A2D73-441E-434B-B0BB-069722A9884C}" type="slidenum">
              <a:rPr lang="en-US" smtClean="0"/>
              <a:t>48</a:t>
            </a:fld>
            <a:endParaRPr lang="en-US"/>
          </a:p>
        </p:txBody>
      </p:sp>
    </p:spTree>
    <p:extLst>
      <p:ext uri="{BB962C8B-B14F-4D97-AF65-F5344CB8AC3E}">
        <p14:creationId xmlns:p14="http://schemas.microsoft.com/office/powerpoint/2010/main" val="33343071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compares the temporal workload of the SPO in </a:t>
            </a:r>
            <a:r>
              <a:rPr lang="en-US" sz="1200" kern="1200" dirty="0" err="1" smtClean="0">
                <a:solidFill>
                  <a:schemeClr val="tx1"/>
                </a:solidFill>
                <a:effectLst/>
                <a:latin typeface="+mn-lt"/>
                <a:ea typeface="+mn-ea"/>
                <a:cs typeface="+mn-cs"/>
              </a:rPr>
              <a:t>reg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ular</a:t>
            </a:r>
            <a:r>
              <a:rPr lang="en-US" sz="1200" kern="1200" dirty="0" smtClean="0">
                <a:solidFill>
                  <a:schemeClr val="tx1"/>
                </a:solidFill>
                <a:effectLst/>
                <a:latin typeface="+mn-lt"/>
                <a:ea typeface="+mn-ea"/>
                <a:cs typeface="+mn-cs"/>
              </a:rPr>
              <a:t> weather conditions (denoted by the dashed line in Fig. 6) and SPO in windy conditions (denoted by the solid line in Fig. 6) during the final phase of approach. Again the y-axis represent the temporal workload values while the x- axis denotes time in the execution. The windy conditions impact the stability of the plane. In order to stabilize the plane the pilot adjusts his yoke more often in addition to the tasks that he was already performing. This causes ad- </a:t>
            </a:r>
            <a:r>
              <a:rPr lang="en-US" sz="1200" kern="1200" dirty="0" err="1" smtClean="0">
                <a:solidFill>
                  <a:schemeClr val="tx1"/>
                </a:solidFill>
                <a:effectLst/>
                <a:latin typeface="+mn-lt"/>
                <a:ea typeface="+mn-ea"/>
                <a:cs typeface="+mn-cs"/>
              </a:rPr>
              <a:t>ditional</a:t>
            </a:r>
            <a:r>
              <a:rPr lang="en-US" sz="1200" kern="1200" dirty="0" smtClean="0">
                <a:solidFill>
                  <a:schemeClr val="tx1"/>
                </a:solidFill>
                <a:effectLst/>
                <a:latin typeface="+mn-lt"/>
                <a:ea typeface="+mn-ea"/>
                <a:cs typeface="+mn-cs"/>
              </a:rPr>
              <a:t> spikes in the temporal workload of the SPO model under windy conditions.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to check if the differences in workloads were </a:t>
            </a:r>
            <a:r>
              <a:rPr lang="en-US" sz="1200" kern="1200" dirty="0" err="1" smtClean="0">
                <a:solidFill>
                  <a:schemeClr val="tx1"/>
                </a:solidFill>
                <a:effectLst/>
                <a:latin typeface="+mn-lt"/>
                <a:ea typeface="+mn-ea"/>
                <a:cs typeface="+mn-cs"/>
              </a:rPr>
              <a:t>sta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tistically</a:t>
            </a:r>
            <a:r>
              <a:rPr lang="en-US" sz="1200" kern="1200" dirty="0" smtClean="0">
                <a:solidFill>
                  <a:schemeClr val="tx1"/>
                </a:solidFill>
                <a:effectLst/>
                <a:latin typeface="+mn-lt"/>
                <a:ea typeface="+mn-ea"/>
                <a:cs typeface="+mn-cs"/>
              </a:rPr>
              <a:t> significant, we computed the p-values comparing the workloads values of the SPO and TPO for the different phases of flight as well as the workload values of the SPO under normal weather conditions and SPO under windy con- </a:t>
            </a:r>
            <a:r>
              <a:rPr lang="en-US" sz="1200" kern="1200" dirty="0" err="1" smtClean="0">
                <a:solidFill>
                  <a:schemeClr val="tx1"/>
                </a:solidFill>
                <a:effectLst/>
                <a:latin typeface="+mn-lt"/>
                <a:ea typeface="+mn-ea"/>
                <a:cs typeface="+mn-cs"/>
              </a:rPr>
              <a:t>ditions</a:t>
            </a:r>
            <a:r>
              <a:rPr lang="en-US" sz="1200" kern="1200" dirty="0" smtClean="0">
                <a:solidFill>
                  <a:schemeClr val="tx1"/>
                </a:solidFill>
                <a:effectLst/>
                <a:latin typeface="+mn-lt"/>
                <a:ea typeface="+mn-ea"/>
                <a:cs typeface="+mn-cs"/>
              </a:rPr>
              <a:t>. The results are presented in Table 1. The low p- values for the perceptual and temporal workloads indicates that that there is a statistically significant difference in the workload measures. Whereas as the higher p-value for the decision workload seems to indicate that the is no </a:t>
            </a:r>
            <a:r>
              <a:rPr lang="en-US" sz="1200" kern="1200" dirty="0" err="1" smtClean="0">
                <a:solidFill>
                  <a:schemeClr val="tx1"/>
                </a:solidFill>
                <a:effectLst/>
                <a:latin typeface="+mn-lt"/>
                <a:ea typeface="+mn-ea"/>
                <a:cs typeface="+mn-cs"/>
              </a:rPr>
              <a:t>statisti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cally</a:t>
            </a:r>
            <a:r>
              <a:rPr lang="en-US" sz="1200" kern="1200" dirty="0" smtClean="0">
                <a:solidFill>
                  <a:schemeClr val="tx1"/>
                </a:solidFill>
                <a:effectLst/>
                <a:latin typeface="+mn-lt"/>
                <a:ea typeface="+mn-ea"/>
                <a:cs typeface="+mn-cs"/>
              </a:rPr>
              <a:t> significant different in the workload measures. There is a difference in the overall </a:t>
            </a:r>
            <a:r>
              <a:rPr lang="en-US" sz="1200" kern="1200" dirty="0" err="1" smtClean="0">
                <a:solidFill>
                  <a:schemeClr val="tx1"/>
                </a:solidFill>
                <a:effectLst/>
                <a:latin typeface="+mn-lt"/>
                <a:ea typeface="+mn-ea"/>
                <a:cs typeface="+mn-cs"/>
              </a:rPr>
              <a:t>instantenous</a:t>
            </a:r>
            <a:r>
              <a:rPr lang="en-US" sz="1200" kern="1200" dirty="0" smtClean="0">
                <a:solidFill>
                  <a:schemeClr val="tx1"/>
                </a:solidFill>
                <a:effectLst/>
                <a:latin typeface="+mn-lt"/>
                <a:ea typeface="+mn-ea"/>
                <a:cs typeface="+mn-cs"/>
              </a:rPr>
              <a:t> workload. </a:t>
            </a:r>
            <a:endParaRPr lang="en-US" dirty="0" smtClean="0"/>
          </a:p>
          <a:p>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49</a:t>
            </a:fld>
            <a:endParaRPr lang="en-US"/>
          </a:p>
        </p:txBody>
      </p:sp>
    </p:spTree>
    <p:extLst>
      <p:ext uri="{BB962C8B-B14F-4D97-AF65-F5344CB8AC3E}">
        <p14:creationId xmlns:p14="http://schemas.microsoft.com/office/powerpoint/2010/main" val="2778926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Everything schedules on the event simulator.</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10</a:t>
            </a:fld>
            <a:endParaRPr lang="en-US"/>
          </a:p>
        </p:txBody>
      </p:sp>
    </p:spTree>
    <p:extLst>
      <p:ext uri="{BB962C8B-B14F-4D97-AF65-F5344CB8AC3E}">
        <p14:creationId xmlns:p14="http://schemas.microsoft.com/office/powerpoint/2010/main" val="2829825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11</a:t>
            </a:fld>
            <a:endParaRPr lang="en-US"/>
          </a:p>
        </p:txBody>
      </p:sp>
    </p:spTree>
    <p:extLst>
      <p:ext uri="{BB962C8B-B14F-4D97-AF65-F5344CB8AC3E}">
        <p14:creationId xmlns:p14="http://schemas.microsoft.com/office/powerpoint/2010/main" val="553307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counts transitions</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12</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counts transitions</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13</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a:t>
            </a:r>
            <a:r>
              <a:rPr lang="en-US" baseline="0" smtClean="0"/>
              <a:t>counts transitions</a:t>
            </a:r>
            <a:endParaRPr lang="en-US"/>
          </a:p>
        </p:txBody>
      </p:sp>
      <p:sp>
        <p:nvSpPr>
          <p:cNvPr id="4" name="Slide Number Placeholder 3"/>
          <p:cNvSpPr>
            <a:spLocks noGrp="1"/>
          </p:cNvSpPr>
          <p:nvPr>
            <p:ph type="sldNum" sz="quarter" idx="10"/>
          </p:nvPr>
        </p:nvSpPr>
        <p:spPr/>
        <p:txBody>
          <a:bodyPr/>
          <a:lstStyle/>
          <a:p>
            <a:fld id="{6E51E89A-8E65-C34A-8DD6-947F34FD4869}" type="slidenum">
              <a:rPr lang="en-US" smtClean="0"/>
              <a:t>14</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a:t>
            </a:r>
            <a:r>
              <a:rPr lang="en-US" baseline="0" smtClean="0"/>
              <a:t>counts transitions</a:t>
            </a:r>
            <a:endParaRPr lang="en-US"/>
          </a:p>
        </p:txBody>
      </p:sp>
      <p:sp>
        <p:nvSpPr>
          <p:cNvPr id="4" name="Slide Number Placeholder 3"/>
          <p:cNvSpPr>
            <a:spLocks noGrp="1"/>
          </p:cNvSpPr>
          <p:nvPr>
            <p:ph type="sldNum" sz="quarter" idx="10"/>
          </p:nvPr>
        </p:nvSpPr>
        <p:spPr/>
        <p:txBody>
          <a:bodyPr/>
          <a:lstStyle/>
          <a:p>
            <a:fld id="{6E51E89A-8E65-C34A-8DD6-947F34FD4869}" type="slidenum">
              <a:rPr lang="en-US" smtClean="0"/>
              <a:t>15</a:t>
            </a:fld>
            <a:endParaRPr lang="en-US"/>
          </a:p>
        </p:txBody>
      </p:sp>
    </p:spTree>
    <p:extLst>
      <p:ext uri="{BB962C8B-B14F-4D97-AF65-F5344CB8AC3E}">
        <p14:creationId xmlns:p14="http://schemas.microsoft.com/office/powerpoint/2010/main" val="3004687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1828800" y="3142113"/>
            <a:ext cx="6629400" cy="1470025"/>
          </a:xfrm>
        </p:spPr>
        <p:txBody>
          <a:bodyPr wrap="square">
            <a:noAutofit/>
          </a:bodyPr>
          <a:lstStyle>
            <a:lvl1pPr algn="r">
              <a:defRPr>
                <a:solidFill>
                  <a:srgbClr val="191B5E"/>
                </a:solidFill>
              </a:defRPr>
            </a:lvl1pPr>
          </a:lstStyle>
          <a:p>
            <a:pPr algn="r">
              <a:lnSpc>
                <a:spcPts val="4000"/>
              </a:lnSpc>
            </a:pPr>
            <a:r>
              <a:rPr lang="en-US" sz="4300" smtClean="0">
                <a:solidFill>
                  <a:srgbClr val="191B5E"/>
                </a:solidFill>
                <a:latin typeface="Calibri"/>
                <a:cs typeface="Calibri"/>
              </a:rPr>
              <a:t>Click to edit Master title style</a:t>
            </a:r>
            <a:endParaRPr lang="en-US" sz="4300" dirty="0">
              <a:solidFill>
                <a:srgbClr val="191B5E"/>
              </a:solidFill>
              <a:latin typeface="Calibri"/>
              <a:cs typeface="Calibri"/>
            </a:endParaRPr>
          </a:p>
        </p:txBody>
      </p:sp>
      <p:sp>
        <p:nvSpPr>
          <p:cNvPr id="8" name="Subtitle 2"/>
          <p:cNvSpPr>
            <a:spLocks noGrp="1"/>
          </p:cNvSpPr>
          <p:nvPr>
            <p:ph type="subTitle" idx="1"/>
          </p:nvPr>
        </p:nvSpPr>
        <p:spPr>
          <a:xfrm>
            <a:off x="2669940" y="4800600"/>
            <a:ext cx="5788260" cy="1143000"/>
          </a:xfrm>
        </p:spPr>
        <p:txBody>
          <a:bodyPr>
            <a:normAutofit/>
          </a:bodyPr>
          <a:lstStyle>
            <a:lvl1pPr marL="0" indent="0" algn="r">
              <a:buNone/>
              <a:defRPr>
                <a:solidFill>
                  <a:schemeClr val="bg1">
                    <a:lumMod val="50000"/>
                  </a:schemeClr>
                </a:solidFill>
              </a:defRPr>
            </a:lvl1pPr>
          </a:lstStyle>
          <a:p>
            <a:pPr algn="r">
              <a:lnSpc>
                <a:spcPts val="2400"/>
              </a:lnSpc>
            </a:pPr>
            <a:r>
              <a:rPr lang="en-US" sz="2800" smtClean="0"/>
              <a:t>Click to edit Master subtitle style</a:t>
            </a:r>
            <a:endParaRPr lang="en-US" sz="2800" dirty="0"/>
          </a:p>
        </p:txBody>
      </p:sp>
      <p:pic>
        <p:nvPicPr>
          <p:cNvPr id="9" name="Picture 8" descr="C-UASfinalppt_2.png"/>
          <p:cNvPicPr>
            <a:picLocks noChangeAspect="1"/>
          </p:cNvPicPr>
          <p:nvPr/>
        </p:nvPicPr>
        <p:blipFill>
          <a:blip r:embed="rId2"/>
          <a:stretch>
            <a:fillRect/>
          </a:stretch>
        </p:blipFill>
        <p:spPr>
          <a:xfrm>
            <a:off x="1066800" y="1676400"/>
            <a:ext cx="3449682" cy="1125601"/>
          </a:xfrm>
          <a:prstGeom prst="rect">
            <a:avLst/>
          </a:prstGeom>
        </p:spPr>
      </p:pic>
      <p:cxnSp>
        <p:nvCxnSpPr>
          <p:cNvPr id="10" name="Straight Connector 9"/>
          <p:cNvCxnSpPr/>
          <p:nvPr/>
        </p:nvCxnSpPr>
        <p:spPr>
          <a:xfrm>
            <a:off x="1066800" y="3124200"/>
            <a:ext cx="7391400" cy="0"/>
          </a:xfrm>
          <a:prstGeom prst="line">
            <a:avLst/>
          </a:prstGeom>
          <a:ln w="3175" cap="flat" cmpd="sng" algn="ctr">
            <a:solidFill>
              <a:srgbClr val="191B5E"/>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rgbClr val="191B5E"/>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solidFill>
                  <a:srgbClr val="191B5E"/>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solidFill>
                  <a:srgbClr val="191B5E"/>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5CDB65-6EFA-E843-8801-691FF1BE9754}" type="slidenum">
              <a:rPr lang="en-US" smtClean="0"/>
              <a:t>‹#›</a:t>
            </a:fld>
            <a:endParaRPr lang="en-US"/>
          </a:p>
        </p:txBody>
      </p:sp>
      <p:pic>
        <p:nvPicPr>
          <p:cNvPr id="9" name="Picture 8"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8" name="Picture 7"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B5E"/>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solidFill>
                  <a:srgbClr val="191B5E"/>
                </a:solidFill>
              </a:defRPr>
            </a:lvl1pPr>
            <a:lvl2pPr>
              <a:defRPr>
                <a:solidFill>
                  <a:srgbClr val="191B5E"/>
                </a:solidFill>
              </a:defRPr>
            </a:lvl2pPr>
            <a:lvl3pPr>
              <a:defRPr>
                <a:solidFill>
                  <a:srgbClr val="191B5E"/>
                </a:solidFill>
              </a:defRPr>
            </a:lvl3pPr>
            <a:lvl4pPr>
              <a:defRPr>
                <a:solidFill>
                  <a:srgbClr val="191B5E"/>
                </a:solidFill>
              </a:defRPr>
            </a:lvl4pPr>
            <a:lvl5pPr>
              <a:defRPr>
                <a:solidFill>
                  <a:srgbClr val="191B5E"/>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CDB65-6EFA-E843-8801-691FF1BE9754}" type="slidenum">
              <a:rPr lang="en-US" smtClean="0"/>
              <a:t>‹#›</a:t>
            </a:fld>
            <a:endParaRPr lang="en-US"/>
          </a:p>
        </p:txBody>
      </p:sp>
      <p:cxnSp>
        <p:nvCxnSpPr>
          <p:cNvPr id="8" name="Straight Connector 7"/>
          <p:cNvCxnSpPr/>
          <p:nvPr/>
        </p:nvCxnSpPr>
        <p:spPr>
          <a:xfrm>
            <a:off x="457200" y="1415925"/>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9" name="Picture 8"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10" name="Picture 9"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solidFill>
                  <a:srgbClr val="191B5E"/>
                </a:solidFil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rgbClr val="191B5E"/>
                </a:solidFill>
              </a:defRPr>
            </a:lvl1pPr>
            <a:lvl2pPr>
              <a:defRPr>
                <a:solidFill>
                  <a:srgbClr val="191B5E"/>
                </a:solidFill>
              </a:defRPr>
            </a:lvl2pPr>
            <a:lvl3pPr>
              <a:defRPr>
                <a:solidFill>
                  <a:srgbClr val="191B5E"/>
                </a:solidFill>
              </a:defRPr>
            </a:lvl3pPr>
            <a:lvl4pPr>
              <a:defRPr>
                <a:solidFill>
                  <a:srgbClr val="191B5E"/>
                </a:solidFill>
              </a:defRPr>
            </a:lvl4pPr>
            <a:lvl5pPr>
              <a:defRPr>
                <a:solidFill>
                  <a:srgbClr val="191B5E"/>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CDB65-6EFA-E843-8801-691FF1BE9754}" type="slidenum">
              <a:rPr lang="en-US" smtClean="0"/>
              <a:t>‹#›</a:t>
            </a:fld>
            <a:endParaRPr lang="en-US"/>
          </a:p>
        </p:txBody>
      </p:sp>
      <p:pic>
        <p:nvPicPr>
          <p:cNvPr id="8" name="Picture 7"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7" name="Picture 6"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059364"/>
          </a:xfrm>
        </p:spPr>
        <p:txBody>
          <a:bodyPr/>
          <a:lstStyle>
            <a:lvl1pPr>
              <a:defRPr>
                <a:solidFill>
                  <a:srgbClr val="191B5E"/>
                </a:solidFill>
              </a:defRPr>
            </a:lvl1pPr>
            <a:lvl2pPr>
              <a:defRPr>
                <a:solidFill>
                  <a:srgbClr val="191B5E"/>
                </a:solidFill>
              </a:defRPr>
            </a:lvl2pPr>
            <a:lvl3pPr>
              <a:defRPr>
                <a:solidFill>
                  <a:srgbClr val="191B5E"/>
                </a:solidFill>
              </a:defRPr>
            </a:lvl3pPr>
            <a:lvl4pPr>
              <a:defRPr>
                <a:solidFill>
                  <a:srgbClr val="191B5E"/>
                </a:solidFill>
              </a:defRPr>
            </a:lvl4pPr>
            <a:lvl5pPr>
              <a:defRPr>
                <a:solidFill>
                  <a:srgbClr val="191B5E"/>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CDB65-6EFA-E843-8801-691FF1BE9754}" type="slidenum">
              <a:rPr lang="en-US" smtClean="0"/>
              <a:t>‹#›</a:t>
            </a:fld>
            <a:endParaRPr lang="en-US"/>
          </a:p>
        </p:txBody>
      </p:sp>
      <p:sp>
        <p:nvSpPr>
          <p:cNvPr id="7" name="Title 1"/>
          <p:cNvSpPr>
            <a:spLocks noGrp="1"/>
          </p:cNvSpPr>
          <p:nvPr>
            <p:ph type="ctrTitle"/>
          </p:nvPr>
        </p:nvSpPr>
        <p:spPr>
          <a:xfrm>
            <a:off x="457200" y="130175"/>
            <a:ext cx="8229600" cy="860425"/>
          </a:xfrm>
        </p:spPr>
        <p:txBody>
          <a:bodyPr>
            <a:normAutofit/>
          </a:bodyPr>
          <a:lstStyle>
            <a:lvl1pPr>
              <a:lnSpc>
                <a:spcPts val="4000"/>
              </a:lnSpc>
              <a:defRPr sz="4300">
                <a:solidFill>
                  <a:srgbClr val="191B5E"/>
                </a:solidFill>
              </a:defRPr>
            </a:lvl1pPr>
          </a:lstStyle>
          <a:p>
            <a:r>
              <a:rPr lang="en-US" smtClean="0"/>
              <a:t>Click to edit Master title style</a:t>
            </a:r>
            <a:endParaRPr lang="en-US" dirty="0"/>
          </a:p>
        </p:txBody>
      </p:sp>
      <p:cxnSp>
        <p:nvCxnSpPr>
          <p:cNvPr id="9" name="Straight Connector 8"/>
          <p:cNvCxnSpPr/>
          <p:nvPr/>
        </p:nvCxnSpPr>
        <p:spPr>
          <a:xfrm>
            <a:off x="457200" y="990600"/>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10" name="Picture 9"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8" name="Picture 7"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rgbClr val="191B5E"/>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0303D5-BFAE-BF45-A6DE-E2DC10F811E7}" type="datetimeFigureOut">
              <a:rPr lang="en-US" smtClean="0"/>
              <a:t>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CDB65-6EFA-E843-8801-691FF1BE9754}" type="slidenum">
              <a:rPr lang="en-US" smtClean="0"/>
              <a:t>‹#›</a:t>
            </a:fld>
            <a:endParaRPr lang="en-US"/>
          </a:p>
        </p:txBody>
      </p:sp>
      <p:pic>
        <p:nvPicPr>
          <p:cNvPr id="7" name="Picture 6" descr="C-UASfinalppt_2.png"/>
          <p:cNvPicPr>
            <a:picLocks noChangeAspect="1"/>
          </p:cNvPicPr>
          <p:nvPr/>
        </p:nvPicPr>
        <p:blipFill>
          <a:blip r:embed="rId2"/>
          <a:stretch>
            <a:fillRect/>
          </a:stretch>
        </p:blipFill>
        <p:spPr>
          <a:xfrm>
            <a:off x="734887" y="1762980"/>
            <a:ext cx="3449682" cy="112560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lvl1pPr>
              <a:defRPr>
                <a:solidFill>
                  <a:srgbClr val="191B5E"/>
                </a:solidFill>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219200"/>
            <a:ext cx="8229600" cy="4906963"/>
          </a:xfrm>
        </p:spPr>
        <p:txBody>
          <a:bodyPr/>
          <a:lstStyle>
            <a:lvl1pPr>
              <a:defRPr sz="2800">
                <a:solidFill>
                  <a:srgbClr val="191B5E"/>
                </a:solidFill>
              </a:defRPr>
            </a:lvl1pPr>
            <a:lvl2pPr>
              <a:defRPr sz="2400">
                <a:solidFill>
                  <a:srgbClr val="191B5E"/>
                </a:solidFill>
              </a:defRPr>
            </a:lvl2pPr>
            <a:lvl3pPr>
              <a:defRPr sz="2000">
                <a:solidFill>
                  <a:srgbClr val="191B5E"/>
                </a:solidFill>
              </a:defRPr>
            </a:lvl3pPr>
            <a:lvl4pPr>
              <a:defRPr sz="1800">
                <a:solidFill>
                  <a:srgbClr val="191B5E"/>
                </a:solidFill>
              </a:defRPr>
            </a:lvl4pPr>
            <a:lvl5pPr>
              <a:defRPr sz="1800">
                <a:solidFill>
                  <a:srgbClr val="191B5E"/>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5CDB65-6EFA-E843-8801-691FF1BE9754}" type="slidenum">
              <a:rPr lang="en-US" smtClean="0"/>
              <a:t>‹#›</a:t>
            </a:fld>
            <a:endParaRPr lang="en-US"/>
          </a:p>
        </p:txBody>
      </p:sp>
      <p:cxnSp>
        <p:nvCxnSpPr>
          <p:cNvPr id="9" name="Straight Connector 8"/>
          <p:cNvCxnSpPr/>
          <p:nvPr/>
        </p:nvCxnSpPr>
        <p:spPr>
          <a:xfrm>
            <a:off x="457200" y="1074540"/>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10" name="Picture 9"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11" name="Picture 10"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B5E"/>
                </a:solidFill>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solidFill>
                  <a:srgbClr val="191B5E"/>
                </a:solidFill>
              </a:defRPr>
            </a:lvl1pPr>
            <a:lvl2pPr>
              <a:defRPr sz="2400">
                <a:solidFill>
                  <a:srgbClr val="191B5E"/>
                </a:solidFill>
              </a:defRPr>
            </a:lvl2pPr>
            <a:lvl3pPr>
              <a:defRPr sz="2000">
                <a:solidFill>
                  <a:srgbClr val="191B5E"/>
                </a:solidFill>
              </a:defRPr>
            </a:lvl3pPr>
            <a:lvl4pPr>
              <a:defRPr sz="1800">
                <a:solidFill>
                  <a:srgbClr val="191B5E"/>
                </a:solidFill>
              </a:defRPr>
            </a:lvl4pPr>
            <a:lvl5pPr>
              <a:defRPr sz="1800">
                <a:solidFill>
                  <a:srgbClr val="191B5E"/>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solidFill>
                  <a:srgbClr val="191B5E"/>
                </a:solidFill>
              </a:defRPr>
            </a:lvl1pPr>
            <a:lvl2pPr>
              <a:defRPr sz="2400">
                <a:solidFill>
                  <a:srgbClr val="191B5E"/>
                </a:solidFill>
              </a:defRPr>
            </a:lvl2pPr>
            <a:lvl3pPr>
              <a:defRPr sz="2000">
                <a:solidFill>
                  <a:srgbClr val="191B5E"/>
                </a:solidFill>
              </a:defRPr>
            </a:lvl3pPr>
            <a:lvl4pPr>
              <a:defRPr sz="1800">
                <a:solidFill>
                  <a:srgbClr val="191B5E"/>
                </a:solidFill>
              </a:defRPr>
            </a:lvl4pPr>
            <a:lvl5pPr>
              <a:defRPr sz="1800">
                <a:solidFill>
                  <a:srgbClr val="191B5E"/>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5CDB65-6EFA-E843-8801-691FF1BE9754}" type="slidenum">
              <a:rPr lang="en-US" smtClean="0"/>
              <a:t>‹#›</a:t>
            </a:fld>
            <a:endParaRPr lang="en-US"/>
          </a:p>
        </p:txBody>
      </p:sp>
      <p:cxnSp>
        <p:nvCxnSpPr>
          <p:cNvPr id="9" name="Straight Connector 8"/>
          <p:cNvCxnSpPr/>
          <p:nvPr/>
        </p:nvCxnSpPr>
        <p:spPr>
          <a:xfrm>
            <a:off x="457200" y="1415925"/>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10" name="Picture 9"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11" name="Picture 10"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extLst>
      <p:ext uri="{BB962C8B-B14F-4D97-AF65-F5344CB8AC3E}">
        <p14:creationId xmlns:p14="http://schemas.microsoft.com/office/powerpoint/2010/main" val="2592275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B5E"/>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rgbClr val="191B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rgbClr val="191B5E"/>
                </a:solidFill>
              </a:defRPr>
            </a:lvl1pPr>
            <a:lvl2pPr>
              <a:defRPr sz="2000">
                <a:solidFill>
                  <a:srgbClr val="191B5E"/>
                </a:solidFill>
              </a:defRPr>
            </a:lvl2pPr>
            <a:lvl3pPr>
              <a:defRPr sz="1800">
                <a:solidFill>
                  <a:srgbClr val="191B5E"/>
                </a:solidFill>
              </a:defRPr>
            </a:lvl3pPr>
            <a:lvl4pPr>
              <a:defRPr sz="1600">
                <a:solidFill>
                  <a:srgbClr val="191B5E"/>
                </a:solidFill>
              </a:defRPr>
            </a:lvl4pPr>
            <a:lvl5pPr>
              <a:defRPr sz="1600">
                <a:solidFill>
                  <a:srgbClr val="191B5E"/>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rgbClr val="191B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rgbClr val="191B5E"/>
                </a:solidFill>
              </a:defRPr>
            </a:lvl1pPr>
            <a:lvl2pPr>
              <a:defRPr sz="2000">
                <a:solidFill>
                  <a:srgbClr val="191B5E"/>
                </a:solidFill>
              </a:defRPr>
            </a:lvl2pPr>
            <a:lvl3pPr>
              <a:defRPr sz="1800">
                <a:solidFill>
                  <a:srgbClr val="191B5E"/>
                </a:solidFill>
              </a:defRPr>
            </a:lvl3pPr>
            <a:lvl4pPr>
              <a:defRPr sz="1600">
                <a:solidFill>
                  <a:srgbClr val="191B5E"/>
                </a:solidFill>
              </a:defRPr>
            </a:lvl4pPr>
            <a:lvl5pPr>
              <a:defRPr sz="1600">
                <a:solidFill>
                  <a:srgbClr val="191B5E"/>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5CDB65-6EFA-E843-8801-691FF1BE9754}" type="slidenum">
              <a:rPr lang="en-US" smtClean="0"/>
              <a:t>‹#›</a:t>
            </a:fld>
            <a:endParaRPr lang="en-US"/>
          </a:p>
        </p:txBody>
      </p:sp>
      <p:cxnSp>
        <p:nvCxnSpPr>
          <p:cNvPr id="11" name="Straight Connector 10"/>
          <p:cNvCxnSpPr/>
          <p:nvPr/>
        </p:nvCxnSpPr>
        <p:spPr>
          <a:xfrm>
            <a:off x="457200" y="1415925"/>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12" name="Picture 11"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13" name="Picture 12"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lstStyle>
            <a:lvl1pPr>
              <a:defRPr>
                <a:solidFill>
                  <a:srgbClr val="191B5E"/>
                </a:solidFill>
              </a:defRPr>
            </a:lvl1p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5CDB65-6EFA-E843-8801-691FF1BE9754}" type="slidenum">
              <a:rPr lang="en-US" smtClean="0"/>
              <a:t>‹#›</a:t>
            </a:fld>
            <a:endParaRPr lang="en-US"/>
          </a:p>
        </p:txBody>
      </p:sp>
      <p:cxnSp>
        <p:nvCxnSpPr>
          <p:cNvPr id="7" name="Straight Connector 6"/>
          <p:cNvCxnSpPr/>
          <p:nvPr/>
        </p:nvCxnSpPr>
        <p:spPr>
          <a:xfrm>
            <a:off x="457200" y="990600"/>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8" name="Picture 7"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9" name="Picture 8"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5CDB65-6EFA-E843-8801-691FF1BE9754}" type="slidenum">
              <a:rPr lang="en-US" smtClean="0"/>
              <a:t>‹#›</a:t>
            </a:fld>
            <a:endParaRPr lang="en-US"/>
          </a:p>
        </p:txBody>
      </p:sp>
      <p:pic>
        <p:nvPicPr>
          <p:cNvPr id="6" name="Picture 5"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5" name="Picture 4"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39096"/>
            <a:ext cx="1524000" cy="44270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rgbClr val="191B5E"/>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rgbClr val="191B5E"/>
                </a:solidFill>
              </a:defRPr>
            </a:lvl1pPr>
            <a:lvl2pPr>
              <a:defRPr sz="2800">
                <a:solidFill>
                  <a:srgbClr val="191B5E"/>
                </a:solidFill>
              </a:defRPr>
            </a:lvl2pPr>
            <a:lvl3pPr>
              <a:defRPr sz="2400">
                <a:solidFill>
                  <a:srgbClr val="191B5E"/>
                </a:solidFill>
              </a:defRPr>
            </a:lvl3pPr>
            <a:lvl4pPr>
              <a:defRPr sz="2000">
                <a:solidFill>
                  <a:srgbClr val="191B5E"/>
                </a:solidFill>
              </a:defRPr>
            </a:lvl4pPr>
            <a:lvl5pPr>
              <a:defRPr sz="2000">
                <a:solidFill>
                  <a:srgbClr val="191B5E"/>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rgbClr val="191B5E"/>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5CDB65-6EFA-E843-8801-691FF1BE9754}" type="slidenum">
              <a:rPr lang="en-US" smtClean="0"/>
              <a:t>‹#›</a:t>
            </a:fld>
            <a:endParaRPr lang="en-US"/>
          </a:p>
        </p:txBody>
      </p:sp>
      <p:pic>
        <p:nvPicPr>
          <p:cNvPr id="9" name="Picture 8"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8" name="Picture 7"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262896"/>
            <a:ext cx="1524000" cy="44270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0303D5-BFAE-BF45-A6DE-E2DC10F811E7}" type="datetimeFigureOut">
              <a:rPr lang="en-US" smtClean="0"/>
              <a:t>2/8/15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5CDB65-6EFA-E843-8801-691FF1BE9754}" type="slidenum">
              <a:rPr lang="en-US" smtClean="0"/>
              <a:t>‹#›</a:t>
            </a:fld>
            <a:endParaRPr lang="en-US"/>
          </a:p>
        </p:txBody>
      </p:sp>
      <p:pic>
        <p:nvPicPr>
          <p:cNvPr id="7" name="Picture 6" descr="C-UAS_finalppt_1.jpg"/>
          <p:cNvPicPr>
            <a:picLocks noChangeAspect="1"/>
          </p:cNvPicPr>
          <p:nvPr/>
        </p:nvPicPr>
        <p:blipFill>
          <a:blip r:embed="rId14"/>
          <a:stretch>
            <a:fillRect/>
          </a:stretch>
        </p:blipFill>
        <p:spPr>
          <a:xfrm>
            <a:off x="0" y="0"/>
            <a:ext cx="9144000" cy="6858000"/>
          </a:xfrm>
          <a:prstGeom prst="rect">
            <a:avLst/>
          </a:prstGeom>
        </p:spPr>
      </p:pic>
      <p:pic>
        <p:nvPicPr>
          <p:cNvPr id="8" name="Picture 7" descr="C-UAS_finalppt_1.jpg"/>
          <p:cNvPicPr>
            <a:picLocks noChangeAspect="1"/>
          </p:cNvPicPr>
          <p:nvPr userDrawn="1"/>
        </p:nvPicPr>
        <p:blipFill>
          <a:blip r:embed="rId14"/>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2" r:id="rId5"/>
    <p:sldLayoutId id="2147483665" r:id="rId6"/>
    <p:sldLayoutId id="2147483666" r:id="rId7"/>
    <p:sldLayoutId id="2147483667" r:id="rId8"/>
    <p:sldLayoutId id="2147483668" r:id="rId9"/>
    <p:sldLayoutId id="2147483669" r:id="rId10"/>
    <p:sldLayoutId id="2147483670" r:id="rId11"/>
    <p:sldLayoutId id="2147483671"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oleObject" Target="../embeddings/Microsoft_Equation1.bin"/><Relationship Id="rId5" Type="http://schemas.openxmlformats.org/officeDocument/2006/relationships/image" Target="../media/image8.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oleObject" Target="../embeddings/Microsoft_Equation2.bin"/><Relationship Id="rId5" Type="http://schemas.openxmlformats.org/officeDocument/2006/relationships/image" Target="../media/image9.e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oleObject" Target="../embeddings/Microsoft_Equation3.bin"/><Relationship Id="rId5" Type="http://schemas.openxmlformats.org/officeDocument/2006/relationships/image" Target="../media/image10.e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1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1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t>Minimizing </a:t>
            </a:r>
            <a:r>
              <a:rPr lang="en-US" sz="3600" dirty="0"/>
              <a:t>Operator </a:t>
            </a:r>
            <a:r>
              <a:rPr lang="en-US" sz="3600" dirty="0" smtClean="0"/>
              <a:t>Workload &amp; </a:t>
            </a:r>
            <a:r>
              <a:rPr lang="en-US" sz="3600" dirty="0" smtClean="0"/>
              <a:t>Maximizing Operator Efficiency</a:t>
            </a:r>
            <a:endParaRPr lang="en-US" sz="3600" dirty="0"/>
          </a:p>
        </p:txBody>
      </p:sp>
      <p:sp>
        <p:nvSpPr>
          <p:cNvPr id="3" name="Subtitle 2"/>
          <p:cNvSpPr>
            <a:spLocks noGrp="1"/>
          </p:cNvSpPr>
          <p:nvPr>
            <p:ph type="subTitle" idx="1"/>
          </p:nvPr>
        </p:nvSpPr>
        <p:spPr/>
        <p:txBody>
          <a:bodyPr>
            <a:normAutofit fontScale="70000" lnSpcReduction="20000"/>
          </a:bodyPr>
          <a:lstStyle/>
          <a:p>
            <a:r>
              <a:rPr lang="en-US" dirty="0" smtClean="0"/>
              <a:t>Michael A. Goodrich</a:t>
            </a:r>
          </a:p>
          <a:p>
            <a:r>
              <a:rPr lang="en-US" dirty="0" smtClean="0"/>
              <a:t>Eric G. Mercer</a:t>
            </a:r>
          </a:p>
          <a:p>
            <a:r>
              <a:rPr lang="en-US" dirty="0" smtClean="0"/>
              <a:t>Computer Science Department, BYU</a:t>
            </a:r>
          </a:p>
        </p:txBody>
      </p:sp>
    </p:spTree>
    <p:extLst>
      <p:ext uri="{BB962C8B-B14F-4D97-AF65-F5344CB8AC3E}">
        <p14:creationId xmlns:p14="http://schemas.microsoft.com/office/powerpoint/2010/main" val="121451159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95"/>
          <p:cNvSpPr>
            <a:spLocks noGrp="1"/>
          </p:cNvSpPr>
          <p:nvPr>
            <p:ph type="title"/>
          </p:nvPr>
        </p:nvSpPr>
        <p:spPr/>
        <p:txBody>
          <a:bodyPr/>
          <a:lstStyle/>
          <a:p>
            <a:r>
              <a:rPr lang="en-US" dirty="0" smtClean="0"/>
              <a:t>Directed Role Graph</a:t>
            </a:r>
            <a:endParaRPr lang="en-US" dirty="0"/>
          </a:p>
        </p:txBody>
      </p:sp>
      <p:sp>
        <p:nvSpPr>
          <p:cNvPr id="17" name="Rectangle 16"/>
          <p:cNvSpPr/>
          <p:nvPr/>
        </p:nvSpPr>
        <p:spPr>
          <a:xfrm>
            <a:off x="762000" y="2366859"/>
            <a:ext cx="1828800" cy="2433741"/>
          </a:xfrm>
          <a:prstGeom prst="rect">
            <a:avLst/>
          </a:prstGeom>
          <a:ln>
            <a:solidFill>
              <a:schemeClr val="tx2">
                <a:lumMod val="75000"/>
              </a:schemeClr>
            </a:solidFill>
          </a:ln>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sz="2800" dirty="0" smtClean="0"/>
              <a:t>Bob</a:t>
            </a:r>
            <a:endParaRPr lang="en-US" sz="2800" dirty="0"/>
          </a:p>
        </p:txBody>
      </p:sp>
      <p:cxnSp>
        <p:nvCxnSpPr>
          <p:cNvPr id="18" name="Straight Arrow Connector 17"/>
          <p:cNvCxnSpPr/>
          <p:nvPr/>
        </p:nvCxnSpPr>
        <p:spPr>
          <a:xfrm flipV="1">
            <a:off x="2590800" y="2443059"/>
            <a:ext cx="1143000" cy="893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flipV="1">
            <a:off x="2590800" y="2824059"/>
            <a:ext cx="1143000" cy="893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2622946" y="2057594"/>
            <a:ext cx="1339454" cy="461665"/>
          </a:xfrm>
          <a:prstGeom prst="rect">
            <a:avLst/>
          </a:prstGeom>
          <a:noFill/>
        </p:spPr>
        <p:txBody>
          <a:bodyPr wrap="square" rtlCol="0">
            <a:spAutoFit/>
          </a:bodyPr>
          <a:lstStyle/>
          <a:p>
            <a:r>
              <a:rPr lang="en-US" sz="2400" dirty="0" smtClean="0"/>
              <a:t>Vo</a:t>
            </a:r>
            <a:endParaRPr lang="en-US" sz="2400" dirty="0"/>
          </a:p>
        </p:txBody>
      </p:sp>
      <p:sp>
        <p:nvSpPr>
          <p:cNvPr id="22" name="TextBox 21"/>
          <p:cNvSpPr txBox="1"/>
          <p:nvPr/>
        </p:nvSpPr>
        <p:spPr>
          <a:xfrm>
            <a:off x="2622946" y="2443059"/>
            <a:ext cx="1339454" cy="461665"/>
          </a:xfrm>
          <a:prstGeom prst="rect">
            <a:avLst/>
          </a:prstGeom>
          <a:noFill/>
        </p:spPr>
        <p:txBody>
          <a:bodyPr wrap="square" rtlCol="0">
            <a:spAutoFit/>
          </a:bodyPr>
          <a:lstStyle/>
          <a:p>
            <a:r>
              <a:rPr lang="en-US" sz="2400" dirty="0" err="1" smtClean="0"/>
              <a:t>Ao</a:t>
            </a:r>
            <a:endParaRPr lang="en-US" sz="2400" dirty="0"/>
          </a:p>
        </p:txBody>
      </p:sp>
      <p:cxnSp>
        <p:nvCxnSpPr>
          <p:cNvPr id="24" name="Straight Arrow Connector 23"/>
          <p:cNvCxnSpPr/>
          <p:nvPr/>
        </p:nvCxnSpPr>
        <p:spPr>
          <a:xfrm flipH="1">
            <a:off x="2590800" y="3805729"/>
            <a:ext cx="1143000" cy="446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2743200" y="3429194"/>
            <a:ext cx="1339454" cy="461665"/>
          </a:xfrm>
          <a:prstGeom prst="rect">
            <a:avLst/>
          </a:prstGeom>
          <a:noFill/>
        </p:spPr>
        <p:txBody>
          <a:bodyPr wrap="square" rtlCol="0">
            <a:spAutoFit/>
          </a:bodyPr>
          <a:lstStyle/>
          <a:p>
            <a:r>
              <a:rPr lang="en-US" sz="2400" dirty="0" smtClean="0"/>
              <a:t>Vi</a:t>
            </a:r>
            <a:endParaRPr lang="en-US" sz="2400" dirty="0"/>
          </a:p>
        </p:txBody>
      </p:sp>
      <p:cxnSp>
        <p:nvCxnSpPr>
          <p:cNvPr id="26" name="Straight Arrow Connector 25"/>
          <p:cNvCxnSpPr/>
          <p:nvPr/>
        </p:nvCxnSpPr>
        <p:spPr>
          <a:xfrm flipH="1">
            <a:off x="2590800" y="4191194"/>
            <a:ext cx="1143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2743200" y="3805729"/>
            <a:ext cx="1339454" cy="461665"/>
          </a:xfrm>
          <a:prstGeom prst="rect">
            <a:avLst/>
          </a:prstGeom>
          <a:noFill/>
        </p:spPr>
        <p:txBody>
          <a:bodyPr wrap="square" rtlCol="0">
            <a:spAutoFit/>
          </a:bodyPr>
          <a:lstStyle/>
          <a:p>
            <a:r>
              <a:rPr lang="en-US" sz="2400" dirty="0" smtClean="0"/>
              <a:t>Ai</a:t>
            </a:r>
            <a:endParaRPr lang="en-US" sz="2400" dirty="0"/>
          </a:p>
        </p:txBody>
      </p:sp>
      <p:sp>
        <p:nvSpPr>
          <p:cNvPr id="53" name="Oval 52"/>
          <p:cNvSpPr/>
          <p:nvPr/>
        </p:nvSpPr>
        <p:spPr>
          <a:xfrm>
            <a:off x="4800600" y="3586059"/>
            <a:ext cx="1219200" cy="533400"/>
          </a:xfrm>
          <a:prstGeom prst="ellipse">
            <a:avLst/>
          </a:prstGeom>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IDLE</a:t>
            </a:r>
            <a:endParaRPr lang="en-US" dirty="0"/>
          </a:p>
        </p:txBody>
      </p:sp>
      <p:sp>
        <p:nvSpPr>
          <p:cNvPr id="65" name="Oval 64"/>
          <p:cNvSpPr/>
          <p:nvPr/>
        </p:nvSpPr>
        <p:spPr>
          <a:xfrm>
            <a:off x="7239000" y="3594989"/>
            <a:ext cx="1219200" cy="537865"/>
          </a:xfrm>
          <a:prstGeom prst="ellipse">
            <a:avLst/>
          </a:prstGeom>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WAVE</a:t>
            </a:r>
            <a:endParaRPr lang="en-US" dirty="0"/>
          </a:p>
        </p:txBody>
      </p:sp>
      <p:sp>
        <p:nvSpPr>
          <p:cNvPr id="67" name="Oval 66"/>
          <p:cNvSpPr/>
          <p:nvPr/>
        </p:nvSpPr>
        <p:spPr>
          <a:xfrm>
            <a:off x="6019800" y="5786735"/>
            <a:ext cx="1219200" cy="537865"/>
          </a:xfrm>
          <a:prstGeom prst="ellipse">
            <a:avLst/>
          </a:prstGeom>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SPEAK</a:t>
            </a:r>
            <a:endParaRPr lang="en-US" dirty="0"/>
          </a:p>
        </p:txBody>
      </p:sp>
      <p:cxnSp>
        <p:nvCxnSpPr>
          <p:cNvPr id="62" name="Curved Connector 61"/>
          <p:cNvCxnSpPr>
            <a:stCxn id="53" idx="0"/>
            <a:endCxn id="65" idx="0"/>
          </p:cNvCxnSpPr>
          <p:nvPr/>
        </p:nvCxnSpPr>
        <p:spPr>
          <a:xfrm rot="16200000" flipH="1">
            <a:off x="6624935" y="2371324"/>
            <a:ext cx="8930" cy="2438400"/>
          </a:xfrm>
          <a:prstGeom prst="curvedConnector3">
            <a:avLst>
              <a:gd name="adj1" fmla="val -8892564"/>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Curved Connector 67"/>
          <p:cNvCxnSpPr>
            <a:stCxn id="65" idx="4"/>
            <a:endCxn id="53" idx="4"/>
          </p:cNvCxnSpPr>
          <p:nvPr/>
        </p:nvCxnSpPr>
        <p:spPr>
          <a:xfrm rot="5400000" flipH="1">
            <a:off x="6622702" y="2906957"/>
            <a:ext cx="13395" cy="2438400"/>
          </a:xfrm>
          <a:prstGeom prst="curvedConnector3">
            <a:avLst>
              <a:gd name="adj1" fmla="val -6520918"/>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1" name="Curved Connector 80"/>
          <p:cNvCxnSpPr>
            <a:stCxn id="67" idx="2"/>
            <a:endCxn id="53" idx="4"/>
          </p:cNvCxnSpPr>
          <p:nvPr/>
        </p:nvCxnSpPr>
        <p:spPr>
          <a:xfrm rot="10800000">
            <a:off x="5410200" y="4119460"/>
            <a:ext cx="609600" cy="1936209"/>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4" name="Curved Connector 83"/>
          <p:cNvCxnSpPr>
            <a:stCxn id="65" idx="4"/>
            <a:endCxn id="67" idx="6"/>
          </p:cNvCxnSpPr>
          <p:nvPr/>
        </p:nvCxnSpPr>
        <p:spPr>
          <a:xfrm rot="5400000">
            <a:off x="6582393" y="4789461"/>
            <a:ext cx="1922814" cy="609600"/>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91" name="Rectangle 90"/>
          <p:cNvSpPr/>
          <p:nvPr/>
        </p:nvSpPr>
        <p:spPr>
          <a:xfrm>
            <a:off x="5682255" y="1371600"/>
            <a:ext cx="1785345"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r>
              <a:rPr lang="en-US" dirty="0" smtClean="0"/>
              <a:t>DESIRE = 10</a:t>
            </a:r>
            <a:endParaRPr lang="en-US" dirty="0"/>
          </a:p>
        </p:txBody>
      </p:sp>
      <p:sp>
        <p:nvSpPr>
          <p:cNvPr id="95" name="TextBox 94"/>
          <p:cNvSpPr txBox="1"/>
          <p:nvPr/>
        </p:nvSpPr>
        <p:spPr>
          <a:xfrm>
            <a:off x="5682254" y="1295400"/>
            <a:ext cx="1785345" cy="461665"/>
          </a:xfrm>
          <a:prstGeom prst="rect">
            <a:avLst/>
          </a:prstGeom>
          <a:noFill/>
        </p:spPr>
        <p:txBody>
          <a:bodyPr wrap="square" rtlCol="0">
            <a:spAutoFit/>
          </a:bodyPr>
          <a:lstStyle/>
          <a:p>
            <a:pPr algn="ctr"/>
            <a:r>
              <a:rPr lang="en-US" sz="2400" dirty="0" smtClean="0"/>
              <a:t>Memory</a:t>
            </a:r>
            <a:endParaRPr lang="en-US" sz="2400" dirty="0"/>
          </a:p>
        </p:txBody>
      </p:sp>
      <p:sp>
        <p:nvSpPr>
          <p:cNvPr id="110" name="TextBox 109"/>
          <p:cNvSpPr txBox="1"/>
          <p:nvPr/>
        </p:nvSpPr>
        <p:spPr>
          <a:xfrm>
            <a:off x="6019800" y="2357735"/>
            <a:ext cx="1066800" cy="461665"/>
          </a:xfrm>
          <a:prstGeom prst="rect">
            <a:avLst/>
          </a:prstGeom>
          <a:noFill/>
        </p:spPr>
        <p:txBody>
          <a:bodyPr wrap="square" rtlCol="0">
            <a:spAutoFit/>
          </a:bodyPr>
          <a:lstStyle/>
          <a:p>
            <a:pPr algn="ctr"/>
            <a:r>
              <a:rPr lang="en-US" sz="2400" dirty="0" smtClean="0"/>
              <a:t>c1</a:t>
            </a:r>
            <a:endParaRPr lang="en-US" sz="2400" dirty="0"/>
          </a:p>
        </p:txBody>
      </p:sp>
      <p:sp>
        <p:nvSpPr>
          <p:cNvPr id="111" name="TextBox 110"/>
          <p:cNvSpPr txBox="1"/>
          <p:nvPr/>
        </p:nvSpPr>
        <p:spPr>
          <a:xfrm>
            <a:off x="6096000" y="4567535"/>
            <a:ext cx="1066800" cy="461665"/>
          </a:xfrm>
          <a:prstGeom prst="rect">
            <a:avLst/>
          </a:prstGeom>
          <a:noFill/>
        </p:spPr>
        <p:txBody>
          <a:bodyPr wrap="square" rtlCol="0">
            <a:spAutoFit/>
          </a:bodyPr>
          <a:lstStyle/>
          <a:p>
            <a:pPr algn="ctr"/>
            <a:r>
              <a:rPr lang="en-US" sz="2400" dirty="0" smtClean="0"/>
              <a:t>c2</a:t>
            </a:r>
            <a:endParaRPr lang="en-US" sz="2400" dirty="0"/>
          </a:p>
        </p:txBody>
      </p:sp>
      <p:sp>
        <p:nvSpPr>
          <p:cNvPr id="112" name="TextBox 111"/>
          <p:cNvSpPr txBox="1"/>
          <p:nvPr/>
        </p:nvSpPr>
        <p:spPr>
          <a:xfrm>
            <a:off x="7467600" y="4719935"/>
            <a:ext cx="1066800" cy="461665"/>
          </a:xfrm>
          <a:prstGeom prst="rect">
            <a:avLst/>
          </a:prstGeom>
          <a:noFill/>
        </p:spPr>
        <p:txBody>
          <a:bodyPr wrap="square" rtlCol="0">
            <a:spAutoFit/>
          </a:bodyPr>
          <a:lstStyle/>
          <a:p>
            <a:pPr algn="ctr"/>
            <a:r>
              <a:rPr lang="en-US" sz="2400" dirty="0" smtClean="0"/>
              <a:t>c3</a:t>
            </a:r>
            <a:endParaRPr lang="en-US" sz="2400" dirty="0"/>
          </a:p>
        </p:txBody>
      </p:sp>
      <p:sp>
        <p:nvSpPr>
          <p:cNvPr id="113" name="TextBox 112"/>
          <p:cNvSpPr txBox="1"/>
          <p:nvPr/>
        </p:nvSpPr>
        <p:spPr>
          <a:xfrm>
            <a:off x="4724400" y="4719935"/>
            <a:ext cx="1066800" cy="461665"/>
          </a:xfrm>
          <a:prstGeom prst="rect">
            <a:avLst/>
          </a:prstGeom>
          <a:noFill/>
        </p:spPr>
        <p:txBody>
          <a:bodyPr wrap="square" rtlCol="0">
            <a:spAutoFit/>
          </a:bodyPr>
          <a:lstStyle/>
          <a:p>
            <a:pPr algn="ctr"/>
            <a:r>
              <a:rPr lang="en-US" sz="2400" dirty="0" smtClean="0"/>
              <a:t>c4</a:t>
            </a:r>
            <a:endParaRPr lang="en-US" sz="2400" dirty="0"/>
          </a:p>
        </p:txBody>
      </p:sp>
    </p:spTree>
    <p:extLst>
      <p:ext uri="{BB962C8B-B14F-4D97-AF65-F5344CB8AC3E}">
        <p14:creationId xmlns:p14="http://schemas.microsoft.com/office/powerpoint/2010/main" val="319390285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Workload</a:t>
            </a:r>
            <a:endParaRPr lang="en-US" dirty="0"/>
          </a:p>
        </p:txBody>
      </p:sp>
      <p:sp>
        <p:nvSpPr>
          <p:cNvPr id="3" name="Oval 2"/>
          <p:cNvSpPr/>
          <p:nvPr/>
        </p:nvSpPr>
        <p:spPr>
          <a:xfrm>
            <a:off x="3200400" y="1371600"/>
            <a:ext cx="2667000" cy="2590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t>Temporal</a:t>
            </a:r>
            <a:endParaRPr lang="en-US" sz="2800" dirty="0"/>
          </a:p>
        </p:txBody>
      </p:sp>
      <p:sp>
        <p:nvSpPr>
          <p:cNvPr id="4" name="Oval 3"/>
          <p:cNvSpPr/>
          <p:nvPr/>
        </p:nvSpPr>
        <p:spPr>
          <a:xfrm>
            <a:off x="5410200" y="3429000"/>
            <a:ext cx="2667000" cy="25908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t>Cognitive</a:t>
            </a:r>
            <a:endParaRPr lang="en-US" sz="2800" dirty="0"/>
          </a:p>
        </p:txBody>
      </p:sp>
      <p:sp>
        <p:nvSpPr>
          <p:cNvPr id="5" name="Oval 4"/>
          <p:cNvSpPr/>
          <p:nvPr/>
        </p:nvSpPr>
        <p:spPr>
          <a:xfrm>
            <a:off x="990600" y="3429000"/>
            <a:ext cx="2667000" cy="2590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Algorithmic</a:t>
            </a:r>
            <a:endParaRPr lang="en-US" sz="2800" dirty="0"/>
          </a:p>
        </p:txBody>
      </p:sp>
    </p:spTree>
    <p:extLst>
      <p:ext uri="{BB962C8B-B14F-4D97-AF65-F5344CB8AC3E}">
        <p14:creationId xmlns:p14="http://schemas.microsoft.com/office/powerpoint/2010/main" val="7923907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1905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4191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19050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1676400" y="5410200"/>
            <a:ext cx="2819400" cy="461665"/>
          </a:xfrm>
          <a:prstGeom prst="rect">
            <a:avLst/>
          </a:prstGeom>
          <a:noFill/>
        </p:spPr>
        <p:txBody>
          <a:bodyPr wrap="square" rtlCol="0">
            <a:spAutoFit/>
          </a:bodyPr>
          <a:lstStyle/>
          <a:p>
            <a:pPr algn="ctr"/>
            <a:r>
              <a:rPr lang="en-US" sz="2400" dirty="0"/>
              <a:t>6</a:t>
            </a:r>
            <a:r>
              <a:rPr lang="en-US" sz="2400" dirty="0" smtClean="0"/>
              <a:t> fired transitions</a:t>
            </a:r>
            <a:endParaRPr lang="en-US" sz="2400" dirty="0"/>
          </a:p>
        </p:txBody>
      </p:sp>
      <p:cxnSp>
        <p:nvCxnSpPr>
          <p:cNvPr id="125" name="Straight Connector 124"/>
          <p:cNvCxnSpPr/>
          <p:nvPr/>
        </p:nvCxnSpPr>
        <p:spPr>
          <a:xfrm flipV="1">
            <a:off x="4191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V="1">
            <a:off x="1905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60680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21336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44196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21336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1905000" y="5410200"/>
            <a:ext cx="2819400" cy="461665"/>
          </a:xfrm>
          <a:prstGeom prst="rect">
            <a:avLst/>
          </a:prstGeom>
          <a:noFill/>
        </p:spPr>
        <p:txBody>
          <a:bodyPr wrap="square" rtlCol="0">
            <a:spAutoFit/>
          </a:bodyPr>
          <a:lstStyle/>
          <a:p>
            <a:pPr algn="ctr"/>
            <a:r>
              <a:rPr lang="en-US" sz="2400" dirty="0" smtClean="0"/>
              <a:t>4 fired transitions</a:t>
            </a:r>
            <a:endParaRPr lang="en-US" sz="2400" dirty="0"/>
          </a:p>
        </p:txBody>
      </p:sp>
      <p:cxnSp>
        <p:nvCxnSpPr>
          <p:cNvPr id="125" name="Straight Connector 124"/>
          <p:cNvCxnSpPr/>
          <p:nvPr/>
        </p:nvCxnSpPr>
        <p:spPr>
          <a:xfrm flipV="1">
            <a:off x="44196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V="1">
            <a:off x="21336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989467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2362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4648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23622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133600" y="5410200"/>
            <a:ext cx="2819400" cy="461665"/>
          </a:xfrm>
          <a:prstGeom prst="rect">
            <a:avLst/>
          </a:prstGeom>
          <a:noFill/>
        </p:spPr>
        <p:txBody>
          <a:bodyPr wrap="square" rtlCol="0">
            <a:spAutoFit/>
          </a:bodyPr>
          <a:lstStyle/>
          <a:p>
            <a:pPr algn="ctr"/>
            <a:r>
              <a:rPr lang="en-US" sz="2400" dirty="0" smtClean="0"/>
              <a:t>4 fired transitions</a:t>
            </a:r>
            <a:endParaRPr lang="en-US" sz="2400" dirty="0"/>
          </a:p>
        </p:txBody>
      </p:sp>
      <p:cxnSp>
        <p:nvCxnSpPr>
          <p:cNvPr id="117" name="Straight Connector 116"/>
          <p:cNvCxnSpPr/>
          <p:nvPr/>
        </p:nvCxnSpPr>
        <p:spPr>
          <a:xfrm flipV="1">
            <a:off x="4648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2362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8328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25908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48768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25908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362200" y="5410200"/>
            <a:ext cx="2819400" cy="461665"/>
          </a:xfrm>
          <a:prstGeom prst="rect">
            <a:avLst/>
          </a:prstGeom>
          <a:noFill/>
        </p:spPr>
        <p:txBody>
          <a:bodyPr wrap="square" rtlCol="0">
            <a:spAutoFit/>
          </a:bodyPr>
          <a:lstStyle/>
          <a:p>
            <a:pPr algn="ctr"/>
            <a:r>
              <a:rPr lang="en-US" sz="2400" dirty="0" smtClean="0"/>
              <a:t>6 fired transitions</a:t>
            </a:r>
            <a:endParaRPr lang="en-US" sz="2400" dirty="0"/>
          </a:p>
        </p:txBody>
      </p:sp>
      <p:cxnSp>
        <p:nvCxnSpPr>
          <p:cNvPr id="117" name="Straight Connector 116"/>
          <p:cNvCxnSpPr/>
          <p:nvPr/>
        </p:nvCxnSpPr>
        <p:spPr>
          <a:xfrm flipV="1">
            <a:off x="48768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25908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458750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28194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51054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28194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590800" y="5410200"/>
            <a:ext cx="2819400" cy="461665"/>
          </a:xfrm>
          <a:prstGeom prst="rect">
            <a:avLst/>
          </a:prstGeom>
          <a:noFill/>
        </p:spPr>
        <p:txBody>
          <a:bodyPr wrap="square" rtlCol="0">
            <a:spAutoFit/>
          </a:bodyPr>
          <a:lstStyle/>
          <a:p>
            <a:pPr algn="ctr"/>
            <a:r>
              <a:rPr lang="en-US" sz="2400" dirty="0" smtClean="0"/>
              <a:t>6 fired transitions</a:t>
            </a:r>
            <a:endParaRPr lang="en-US" sz="2400" dirty="0"/>
          </a:p>
        </p:txBody>
      </p:sp>
      <p:cxnSp>
        <p:nvCxnSpPr>
          <p:cNvPr id="117" name="Straight Connector 116"/>
          <p:cNvCxnSpPr/>
          <p:nvPr/>
        </p:nvCxnSpPr>
        <p:spPr>
          <a:xfrm flipV="1">
            <a:off x="51054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28194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982257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048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5334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30480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819400" y="5410200"/>
            <a:ext cx="2819400" cy="461665"/>
          </a:xfrm>
          <a:prstGeom prst="rect">
            <a:avLst/>
          </a:prstGeom>
          <a:noFill/>
        </p:spPr>
        <p:txBody>
          <a:bodyPr wrap="square" rtlCol="0">
            <a:spAutoFit/>
          </a:bodyPr>
          <a:lstStyle/>
          <a:p>
            <a:pPr algn="ctr"/>
            <a:r>
              <a:rPr lang="en-US" sz="2400" dirty="0" smtClean="0"/>
              <a:t>6 fired transitions</a:t>
            </a:r>
            <a:endParaRPr lang="en-US" sz="2400" dirty="0"/>
          </a:p>
        </p:txBody>
      </p:sp>
      <p:cxnSp>
        <p:nvCxnSpPr>
          <p:cNvPr id="117" name="Straight Connector 116"/>
          <p:cNvCxnSpPr/>
          <p:nvPr/>
        </p:nvCxnSpPr>
        <p:spPr>
          <a:xfrm flipV="1">
            <a:off x="5334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3048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616359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2766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55626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32766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3048000" y="5410200"/>
            <a:ext cx="2819400" cy="461665"/>
          </a:xfrm>
          <a:prstGeom prst="rect">
            <a:avLst/>
          </a:prstGeom>
          <a:noFill/>
        </p:spPr>
        <p:txBody>
          <a:bodyPr wrap="square" rtlCol="0">
            <a:spAutoFit/>
          </a:bodyPr>
          <a:lstStyle/>
          <a:p>
            <a:pPr algn="ctr"/>
            <a:r>
              <a:rPr lang="en-US" sz="2400" dirty="0"/>
              <a:t>8</a:t>
            </a:r>
            <a:r>
              <a:rPr lang="en-US" sz="2400" dirty="0" smtClean="0"/>
              <a:t> fired transitions</a:t>
            </a:r>
            <a:endParaRPr lang="en-US" sz="2400" dirty="0"/>
          </a:p>
        </p:txBody>
      </p:sp>
      <p:cxnSp>
        <p:nvCxnSpPr>
          <p:cNvPr id="117" name="Straight Connector 116"/>
          <p:cNvCxnSpPr/>
          <p:nvPr/>
        </p:nvCxnSpPr>
        <p:spPr>
          <a:xfrm flipV="1">
            <a:off x="55626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32766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02140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2766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1828800" y="5410200"/>
            <a:ext cx="2819400" cy="461665"/>
          </a:xfrm>
          <a:prstGeom prst="rect">
            <a:avLst/>
          </a:prstGeom>
          <a:noFill/>
        </p:spPr>
        <p:txBody>
          <a:bodyPr wrap="square" rtlCol="0">
            <a:spAutoFit/>
          </a:bodyPr>
          <a:lstStyle/>
          <a:p>
            <a:pPr algn="ctr"/>
            <a:r>
              <a:rPr lang="en-US" sz="2400" dirty="0"/>
              <a:t>0</a:t>
            </a:r>
            <a:r>
              <a:rPr lang="en-US" sz="2400" dirty="0" smtClean="0"/>
              <a:t> Active Inputs</a:t>
            </a:r>
            <a:endParaRPr lang="en-US" sz="2400" dirty="0"/>
          </a:p>
        </p:txBody>
      </p:sp>
      <p:cxnSp>
        <p:nvCxnSpPr>
          <p:cNvPr id="119" name="Straight Connector 118"/>
          <p:cNvCxnSpPr/>
          <p:nvPr/>
        </p:nvCxnSpPr>
        <p:spPr>
          <a:xfrm flipV="1">
            <a:off x="32766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187410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Goal</a:t>
            </a:r>
            <a:endParaRPr lang="en-US" dirty="0"/>
          </a:p>
        </p:txBody>
      </p:sp>
      <p:sp>
        <p:nvSpPr>
          <p:cNvPr id="3" name="TextBox 2"/>
          <p:cNvSpPr txBox="1"/>
          <p:nvPr/>
        </p:nvSpPr>
        <p:spPr>
          <a:xfrm>
            <a:off x="1066800" y="2362200"/>
            <a:ext cx="7239000" cy="2062103"/>
          </a:xfrm>
          <a:prstGeom prst="rect">
            <a:avLst/>
          </a:prstGeom>
          <a:noFill/>
        </p:spPr>
        <p:txBody>
          <a:bodyPr wrap="square" rtlCol="0">
            <a:spAutoFit/>
          </a:bodyPr>
          <a:lstStyle/>
          <a:p>
            <a:r>
              <a:rPr lang="en-US" sz="3200" dirty="0" smtClean="0"/>
              <a:t>Develop a </a:t>
            </a:r>
            <a:r>
              <a:rPr lang="en-US" sz="3200" b="1" dirty="0" smtClean="0">
                <a:solidFill>
                  <a:schemeClr val="tx2"/>
                </a:solidFill>
              </a:rPr>
              <a:t>simulation based workload measure</a:t>
            </a:r>
            <a:r>
              <a:rPr lang="en-US" sz="3200" dirty="0" smtClean="0"/>
              <a:t> suitable for iterative analysis in human computer interface design with a goal to </a:t>
            </a:r>
            <a:r>
              <a:rPr lang="en-US" sz="3200" b="1" dirty="0" smtClean="0">
                <a:solidFill>
                  <a:srgbClr val="1F497D"/>
                </a:solidFill>
              </a:rPr>
              <a:t>minimize operator workload</a:t>
            </a:r>
            <a:r>
              <a:rPr lang="en-US" sz="3200" dirty="0" smtClean="0">
                <a:solidFill>
                  <a:srgbClr val="1F497D"/>
                </a:solidFill>
              </a:rPr>
              <a:t>.</a:t>
            </a:r>
            <a:endParaRPr lang="en-US" sz="3200" dirty="0">
              <a:solidFill>
                <a:srgbClr val="1F497D"/>
              </a:solidFill>
            </a:endParaRPr>
          </a:p>
        </p:txBody>
      </p:sp>
    </p:spTree>
    <p:extLst>
      <p:ext uri="{BB962C8B-B14F-4D97-AF65-F5344CB8AC3E}">
        <p14:creationId xmlns:p14="http://schemas.microsoft.com/office/powerpoint/2010/main" val="4245670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505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057400" y="5410200"/>
            <a:ext cx="2819400" cy="461665"/>
          </a:xfrm>
          <a:prstGeom prst="rect">
            <a:avLst/>
          </a:prstGeom>
          <a:noFill/>
        </p:spPr>
        <p:txBody>
          <a:bodyPr wrap="square" rtlCol="0">
            <a:spAutoFit/>
          </a:bodyPr>
          <a:lstStyle/>
          <a:p>
            <a:pPr algn="ctr"/>
            <a:r>
              <a:rPr lang="en-US" sz="2400" dirty="0" smtClean="0"/>
              <a:t>1 Active Inputs</a:t>
            </a:r>
            <a:endParaRPr lang="en-US" sz="2400" dirty="0"/>
          </a:p>
        </p:txBody>
      </p:sp>
      <p:cxnSp>
        <p:nvCxnSpPr>
          <p:cNvPr id="119" name="Straight Connector 118"/>
          <p:cNvCxnSpPr/>
          <p:nvPr/>
        </p:nvCxnSpPr>
        <p:spPr>
          <a:xfrm flipV="1">
            <a:off x="3505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349540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7338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286000" y="5410200"/>
            <a:ext cx="2819400" cy="461665"/>
          </a:xfrm>
          <a:prstGeom prst="rect">
            <a:avLst/>
          </a:prstGeom>
          <a:noFill/>
        </p:spPr>
        <p:txBody>
          <a:bodyPr wrap="square" rtlCol="0">
            <a:spAutoFit/>
          </a:bodyPr>
          <a:lstStyle/>
          <a:p>
            <a:pPr algn="ctr"/>
            <a:r>
              <a:rPr lang="en-US" sz="2400" dirty="0" smtClean="0"/>
              <a:t>1 Active Inputs</a:t>
            </a:r>
            <a:endParaRPr lang="en-US" sz="2400" dirty="0"/>
          </a:p>
        </p:txBody>
      </p:sp>
      <p:cxnSp>
        <p:nvCxnSpPr>
          <p:cNvPr id="119" name="Straight Connector 118"/>
          <p:cNvCxnSpPr/>
          <p:nvPr/>
        </p:nvCxnSpPr>
        <p:spPr>
          <a:xfrm flipV="1">
            <a:off x="37338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866888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9624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514600" y="5410200"/>
            <a:ext cx="2819400" cy="461665"/>
          </a:xfrm>
          <a:prstGeom prst="rect">
            <a:avLst/>
          </a:prstGeom>
          <a:noFill/>
        </p:spPr>
        <p:txBody>
          <a:bodyPr wrap="square" rtlCol="0">
            <a:spAutoFit/>
          </a:bodyPr>
          <a:lstStyle/>
          <a:p>
            <a:pPr algn="ctr"/>
            <a:r>
              <a:rPr lang="en-US" sz="2400" dirty="0" smtClean="0"/>
              <a:t>1 Active Inputs</a:t>
            </a:r>
            <a:endParaRPr lang="en-US" sz="2400" dirty="0"/>
          </a:p>
        </p:txBody>
      </p:sp>
      <p:cxnSp>
        <p:nvCxnSpPr>
          <p:cNvPr id="119" name="Straight Connector 118"/>
          <p:cNvCxnSpPr/>
          <p:nvPr/>
        </p:nvCxnSpPr>
        <p:spPr>
          <a:xfrm flipV="1">
            <a:off x="39624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818828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191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743200" y="5410200"/>
            <a:ext cx="2819400" cy="461665"/>
          </a:xfrm>
          <a:prstGeom prst="rect">
            <a:avLst/>
          </a:prstGeom>
          <a:noFill/>
        </p:spPr>
        <p:txBody>
          <a:bodyPr wrap="square" rtlCol="0">
            <a:spAutoFit/>
          </a:bodyPr>
          <a:lstStyle/>
          <a:p>
            <a:pPr algn="ctr"/>
            <a:r>
              <a:rPr lang="en-US" sz="2400" dirty="0" smtClean="0"/>
              <a:t>1 Active Inputs</a:t>
            </a:r>
            <a:endParaRPr lang="en-US" sz="2400" dirty="0"/>
          </a:p>
        </p:txBody>
      </p:sp>
      <p:cxnSp>
        <p:nvCxnSpPr>
          <p:cNvPr id="119" name="Straight Connector 118"/>
          <p:cNvCxnSpPr/>
          <p:nvPr/>
        </p:nvCxnSpPr>
        <p:spPr>
          <a:xfrm flipV="1">
            <a:off x="4191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114630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4196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971800" y="5410200"/>
            <a:ext cx="2819400" cy="461665"/>
          </a:xfrm>
          <a:prstGeom prst="rect">
            <a:avLst/>
          </a:prstGeom>
          <a:noFill/>
        </p:spPr>
        <p:txBody>
          <a:bodyPr wrap="square" rtlCol="0">
            <a:spAutoFit/>
          </a:bodyPr>
          <a:lstStyle/>
          <a:p>
            <a:pPr algn="ctr"/>
            <a:r>
              <a:rPr lang="en-US" sz="2400" dirty="0" smtClean="0"/>
              <a:t>1 Active Inputs</a:t>
            </a:r>
            <a:endParaRPr lang="en-US" sz="2400" dirty="0"/>
          </a:p>
        </p:txBody>
      </p:sp>
      <p:cxnSp>
        <p:nvCxnSpPr>
          <p:cNvPr id="119" name="Straight Connector 118"/>
          <p:cNvCxnSpPr/>
          <p:nvPr/>
        </p:nvCxnSpPr>
        <p:spPr>
          <a:xfrm flipV="1">
            <a:off x="44196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924725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648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3200400" y="5410200"/>
            <a:ext cx="2819400" cy="461665"/>
          </a:xfrm>
          <a:prstGeom prst="rect">
            <a:avLst/>
          </a:prstGeom>
          <a:noFill/>
        </p:spPr>
        <p:txBody>
          <a:bodyPr wrap="square" rtlCol="0">
            <a:spAutoFit/>
          </a:bodyPr>
          <a:lstStyle/>
          <a:p>
            <a:pPr algn="ctr"/>
            <a:r>
              <a:rPr lang="en-US" sz="2400" dirty="0" smtClean="0"/>
              <a:t>2 Active Inputs</a:t>
            </a:r>
            <a:endParaRPr lang="en-US" sz="2400" dirty="0"/>
          </a:p>
        </p:txBody>
      </p:sp>
      <p:cxnSp>
        <p:nvCxnSpPr>
          <p:cNvPr id="119" name="Straight Connector 118"/>
          <p:cNvCxnSpPr/>
          <p:nvPr/>
        </p:nvCxnSpPr>
        <p:spPr>
          <a:xfrm flipV="1">
            <a:off x="4648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29083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8768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3429000" y="5410200"/>
            <a:ext cx="2819400" cy="461665"/>
          </a:xfrm>
          <a:prstGeom prst="rect">
            <a:avLst/>
          </a:prstGeom>
          <a:noFill/>
        </p:spPr>
        <p:txBody>
          <a:bodyPr wrap="square" rtlCol="0">
            <a:spAutoFit/>
          </a:bodyPr>
          <a:lstStyle/>
          <a:p>
            <a:pPr algn="ctr"/>
            <a:r>
              <a:rPr lang="en-US" sz="2400" dirty="0" smtClean="0"/>
              <a:t>2 Active Inputs</a:t>
            </a:r>
            <a:endParaRPr lang="en-US" sz="2400" dirty="0"/>
          </a:p>
        </p:txBody>
      </p:sp>
      <p:cxnSp>
        <p:nvCxnSpPr>
          <p:cNvPr id="119" name="Straight Connector 118"/>
          <p:cNvCxnSpPr/>
          <p:nvPr/>
        </p:nvCxnSpPr>
        <p:spPr>
          <a:xfrm flipV="1">
            <a:off x="48768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874429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9" name="Straight Connector 118"/>
          <p:cNvCxnSpPr/>
          <p:nvPr/>
        </p:nvCxnSpPr>
        <p:spPr>
          <a:xfrm flipV="1">
            <a:off x="3048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Algorithmic Workload in Model</a:t>
            </a:r>
            <a:endParaRPr lang="en-US" dirty="0"/>
          </a:p>
        </p:txBody>
      </p:sp>
      <p:cxnSp>
        <p:nvCxnSpPr>
          <p:cNvPr id="115" name="Straight Connector 114"/>
          <p:cNvCxnSpPr/>
          <p:nvPr/>
        </p:nvCxnSpPr>
        <p:spPr>
          <a:xfrm>
            <a:off x="3048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609600" y="5410200"/>
            <a:ext cx="3810000" cy="461665"/>
          </a:xfrm>
          <a:prstGeom prst="rect">
            <a:avLst/>
          </a:prstGeom>
          <a:noFill/>
        </p:spPr>
        <p:txBody>
          <a:bodyPr wrap="square" rtlCol="0">
            <a:spAutoFit/>
          </a:bodyPr>
          <a:lstStyle/>
          <a:p>
            <a:pPr algn="ctr"/>
            <a:r>
              <a:rPr lang="en-US" sz="2400" dirty="0" smtClean="0">
                <a:solidFill>
                  <a:schemeClr val="accent1"/>
                </a:solidFill>
              </a:rPr>
              <a:t>Working over 5 time units</a:t>
            </a:r>
            <a:endParaRPr lang="en-US" sz="2400" dirty="0">
              <a:solidFill>
                <a:schemeClr val="accent1"/>
              </a:solidFill>
            </a:endParaRPr>
          </a:p>
        </p:txBody>
      </p:sp>
      <p:cxnSp>
        <p:nvCxnSpPr>
          <p:cNvPr id="116" name="Straight Connector 115"/>
          <p:cNvCxnSpPr/>
          <p:nvPr/>
        </p:nvCxnSpPr>
        <p:spPr>
          <a:xfrm>
            <a:off x="1905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0" name="TextBox 119"/>
          <p:cNvSpPr txBox="1"/>
          <p:nvPr/>
        </p:nvSpPr>
        <p:spPr>
          <a:xfrm>
            <a:off x="609600" y="5710535"/>
            <a:ext cx="3810000" cy="461665"/>
          </a:xfrm>
          <a:prstGeom prst="rect">
            <a:avLst/>
          </a:prstGeom>
          <a:noFill/>
          <a:ln>
            <a:noFill/>
          </a:ln>
        </p:spPr>
        <p:txBody>
          <a:bodyPr wrap="square" rtlCol="0">
            <a:spAutoFit/>
          </a:bodyPr>
          <a:lstStyle/>
          <a:p>
            <a:pPr algn="ctr"/>
            <a:r>
              <a:rPr lang="en-US" sz="2400" dirty="0" smtClean="0">
                <a:solidFill>
                  <a:schemeClr val="accent4"/>
                </a:solidFill>
              </a:rPr>
              <a:t>Nothing Fired</a:t>
            </a:r>
            <a:endParaRPr lang="en-US" sz="2400" dirty="0">
              <a:solidFill>
                <a:schemeClr val="accent4"/>
              </a:solidFill>
            </a:endParaRPr>
          </a:p>
        </p:txBody>
      </p:sp>
      <p:sp>
        <p:nvSpPr>
          <p:cNvPr id="173" name="Rectangle 172"/>
          <p:cNvSpPr/>
          <p:nvPr/>
        </p:nvSpPr>
        <p:spPr>
          <a:xfrm>
            <a:off x="3048000" y="12998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IDLE</a:t>
            </a:r>
            <a:endParaRPr lang="en-US" sz="2400" dirty="0"/>
          </a:p>
        </p:txBody>
      </p:sp>
      <p:cxnSp>
        <p:nvCxnSpPr>
          <p:cNvPr id="174" name="Straight Connector 173"/>
          <p:cNvCxnSpPr/>
          <p:nvPr/>
        </p:nvCxnSpPr>
        <p:spPr>
          <a:xfrm flipV="1">
            <a:off x="3048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175" name="Rectangle 174"/>
          <p:cNvSpPr/>
          <p:nvPr/>
        </p:nvSpPr>
        <p:spPr>
          <a:xfrm>
            <a:off x="1905000" y="2893367"/>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76" name="Rectangle 175"/>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cxnSp>
        <p:nvCxnSpPr>
          <p:cNvPr id="177" name="Straight Arrow Connector 176"/>
          <p:cNvCxnSpPr/>
          <p:nvPr/>
        </p:nvCxnSpPr>
        <p:spPr>
          <a:xfrm>
            <a:off x="1905000" y="4569767"/>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79" name="TextBox 178"/>
          <p:cNvSpPr txBox="1"/>
          <p:nvPr/>
        </p:nvSpPr>
        <p:spPr>
          <a:xfrm>
            <a:off x="381000" y="3346102"/>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80" name="TextBox 179"/>
          <p:cNvSpPr txBox="1"/>
          <p:nvPr/>
        </p:nvSpPr>
        <p:spPr>
          <a:xfrm>
            <a:off x="457200" y="1745902"/>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1" name="TextBox 180"/>
          <p:cNvSpPr txBox="1"/>
          <p:nvPr/>
        </p:nvSpPr>
        <p:spPr>
          <a:xfrm>
            <a:off x="1262655" y="3879502"/>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82" name="TextBox 181"/>
          <p:cNvSpPr txBox="1"/>
          <p:nvPr/>
        </p:nvSpPr>
        <p:spPr>
          <a:xfrm>
            <a:off x="1262655" y="3350567"/>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83" name="TextBox 182"/>
          <p:cNvSpPr txBox="1"/>
          <p:nvPr/>
        </p:nvSpPr>
        <p:spPr>
          <a:xfrm>
            <a:off x="1295400" y="2893367"/>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184" name="TextBox 183"/>
          <p:cNvSpPr txBox="1"/>
          <p:nvPr/>
        </p:nvSpPr>
        <p:spPr>
          <a:xfrm>
            <a:off x="1273365" y="2279302"/>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85" name="TextBox 184"/>
          <p:cNvSpPr txBox="1"/>
          <p:nvPr/>
        </p:nvSpPr>
        <p:spPr>
          <a:xfrm>
            <a:off x="1273365" y="1750367"/>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86" name="TextBox 185"/>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187" name="Straight Connector 186"/>
          <p:cNvCxnSpPr/>
          <p:nvPr/>
        </p:nvCxnSpPr>
        <p:spPr>
          <a:xfrm>
            <a:off x="64770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67056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69342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1628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73914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76200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1981200" y="1299866"/>
            <a:ext cx="990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1981200" y="1741436"/>
            <a:ext cx="990600" cy="133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1981200" y="2884435"/>
            <a:ext cx="10668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flipV="1">
            <a:off x="1981200" y="3346102"/>
            <a:ext cx="1066800" cy="133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1905000" y="2055167"/>
            <a:ext cx="1143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H="1" flipV="1">
            <a:off x="1905000" y="1524000"/>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H="1" flipV="1">
            <a:off x="1905000" y="3124200"/>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flipV="1">
            <a:off x="1905000" y="2897832"/>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a:off x="1905000" y="2588567"/>
            <a:ext cx="1143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a:off x="51054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a:off x="53340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55626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57912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60198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62484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37338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39624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41910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a:off x="44196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46482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a:off x="48768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23622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a:off x="25908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28194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30480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32766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35052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19050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21336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1905000" y="4188767"/>
            <a:ext cx="1143000" cy="2233"/>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1905000" y="3655367"/>
            <a:ext cx="1143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7" name="Straight Arrow Connector 226"/>
          <p:cNvCxnSpPr/>
          <p:nvPr/>
        </p:nvCxnSpPr>
        <p:spPr>
          <a:xfrm>
            <a:off x="1905000" y="5105400"/>
            <a:ext cx="1143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cxnSp>
        <p:nvCxnSpPr>
          <p:cNvPr id="117" name="Straight Connector 116"/>
          <p:cNvCxnSpPr/>
          <p:nvPr/>
        </p:nvCxnSpPr>
        <p:spPr>
          <a:xfrm flipV="1">
            <a:off x="1905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953304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Algorithmic Workload in Model</a:t>
            </a:r>
            <a:endParaRPr lang="en-US" dirty="0"/>
          </a:p>
        </p:txBody>
      </p:sp>
      <p:cxnSp>
        <p:nvCxnSpPr>
          <p:cNvPr id="115" name="Straight Connector 114"/>
          <p:cNvCxnSpPr/>
          <p:nvPr/>
        </p:nvCxnSpPr>
        <p:spPr>
          <a:xfrm>
            <a:off x="3505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1295400" y="5410200"/>
            <a:ext cx="3886200" cy="461665"/>
          </a:xfrm>
          <a:prstGeom prst="rect">
            <a:avLst/>
          </a:prstGeom>
          <a:noFill/>
        </p:spPr>
        <p:txBody>
          <a:bodyPr wrap="square" rtlCol="0">
            <a:spAutoFit/>
          </a:bodyPr>
          <a:lstStyle/>
          <a:p>
            <a:pPr algn="ctr"/>
            <a:r>
              <a:rPr lang="en-US" sz="2400" dirty="0" smtClean="0">
                <a:solidFill>
                  <a:schemeClr val="accent1"/>
                </a:solidFill>
              </a:rPr>
              <a:t>Working over 2 time units</a:t>
            </a:r>
            <a:endParaRPr lang="en-US" sz="2400" dirty="0">
              <a:solidFill>
                <a:schemeClr val="accent1"/>
              </a:solidFill>
            </a:endParaRPr>
          </a:p>
        </p:txBody>
      </p:sp>
      <p:cxnSp>
        <p:nvCxnSpPr>
          <p:cNvPr id="119" name="Straight Connector 118"/>
          <p:cNvCxnSpPr/>
          <p:nvPr/>
        </p:nvCxnSpPr>
        <p:spPr>
          <a:xfrm flipV="1">
            <a:off x="3505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3048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7" name="Straight Connector 116"/>
          <p:cNvCxnSpPr/>
          <p:nvPr/>
        </p:nvCxnSpPr>
        <p:spPr>
          <a:xfrm flipV="1">
            <a:off x="3048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a:off x="3048000" y="5105400"/>
            <a:ext cx="4572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1" name="TextBox 120"/>
          <p:cNvSpPr txBox="1"/>
          <p:nvPr/>
        </p:nvSpPr>
        <p:spPr>
          <a:xfrm>
            <a:off x="1371600" y="5710535"/>
            <a:ext cx="3810000" cy="461665"/>
          </a:xfrm>
          <a:prstGeom prst="rect">
            <a:avLst/>
          </a:prstGeom>
          <a:noFill/>
          <a:ln>
            <a:noFill/>
          </a:ln>
        </p:spPr>
        <p:txBody>
          <a:bodyPr wrap="square" rtlCol="0">
            <a:spAutoFit/>
          </a:bodyPr>
          <a:lstStyle/>
          <a:p>
            <a:pPr algn="ctr"/>
            <a:r>
              <a:rPr lang="en-US" sz="2400" dirty="0" smtClean="0">
                <a:solidFill>
                  <a:schemeClr val="accent4"/>
                </a:solidFill>
              </a:rPr>
              <a:t>Nothing Fired</a:t>
            </a:r>
            <a:endParaRPr lang="en-US" sz="2400" dirty="0">
              <a:solidFill>
                <a:schemeClr val="accent4"/>
              </a:solidFill>
            </a:endParaRPr>
          </a:p>
        </p:txBody>
      </p:sp>
      <p:sp>
        <p:nvSpPr>
          <p:cNvPr id="120" name="Rectangle 119"/>
          <p:cNvSpPr/>
          <p:nvPr/>
        </p:nvSpPr>
        <p:spPr>
          <a:xfrm>
            <a:off x="3505200" y="12998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WAVE</a:t>
            </a:r>
            <a:endParaRPr lang="en-US" sz="2400" dirty="0"/>
          </a:p>
        </p:txBody>
      </p:sp>
      <p:sp>
        <p:nvSpPr>
          <p:cNvPr id="122" name="Rectangle 121"/>
          <p:cNvSpPr/>
          <p:nvPr/>
        </p:nvSpPr>
        <p:spPr>
          <a:xfrm>
            <a:off x="3505200" y="18332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WAVE</a:t>
            </a:r>
            <a:endParaRPr lang="en-US" sz="2400" dirty="0"/>
          </a:p>
        </p:txBody>
      </p:sp>
      <p:sp>
        <p:nvSpPr>
          <p:cNvPr id="123" name="Rectangle 122"/>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25" name="Straight Connector 124"/>
          <p:cNvCxnSpPr/>
          <p:nvPr/>
        </p:nvCxnSpPr>
        <p:spPr>
          <a:xfrm flipV="1">
            <a:off x="35052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126" name="Rectangle 125"/>
          <p:cNvSpPr/>
          <p:nvPr/>
        </p:nvSpPr>
        <p:spPr>
          <a:xfrm>
            <a:off x="1905000" y="2895600"/>
            <a:ext cx="1600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7" name="Rectangle 126"/>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cxnSp>
        <p:nvCxnSpPr>
          <p:cNvPr id="128" name="Straight Arrow Connector 127"/>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30" name="TextBox 129"/>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31" name="TextBox 130"/>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32" name="TextBox 131"/>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33" name="TextBox 132"/>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34" name="TextBox 133"/>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135" name="TextBox 134"/>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36" name="TextBox 135"/>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37" name="TextBox 136"/>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138" name="Straight Connector 137"/>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1981200" y="1304332"/>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1981200" y="1743669"/>
            <a:ext cx="990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flipV="1">
            <a:off x="1981200" y="2886668"/>
            <a:ext cx="15240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flipV="1">
            <a:off x="1981200" y="3343868"/>
            <a:ext cx="15240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1905000" y="2590800"/>
            <a:ext cx="1600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1905000" y="4191000"/>
            <a:ext cx="16002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1905000" y="3657600"/>
            <a:ext cx="16002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3124200" y="1752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3124200" y="12954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83676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Algorithmic Workload in Model</a:t>
            </a:r>
            <a:endParaRPr lang="en-US" dirty="0"/>
          </a:p>
        </p:txBody>
      </p:sp>
      <p:cxnSp>
        <p:nvCxnSpPr>
          <p:cNvPr id="115" name="Straight Connector 114"/>
          <p:cNvCxnSpPr/>
          <p:nvPr/>
        </p:nvCxnSpPr>
        <p:spPr>
          <a:xfrm>
            <a:off x="3505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1905000" y="5410200"/>
            <a:ext cx="3886200" cy="461665"/>
          </a:xfrm>
          <a:prstGeom prst="rect">
            <a:avLst/>
          </a:prstGeom>
          <a:noFill/>
        </p:spPr>
        <p:txBody>
          <a:bodyPr wrap="square" rtlCol="0">
            <a:spAutoFit/>
          </a:bodyPr>
          <a:lstStyle/>
          <a:p>
            <a:pPr algn="ctr"/>
            <a:r>
              <a:rPr lang="en-US" sz="2400" dirty="0" smtClean="0">
                <a:solidFill>
                  <a:srgbClr val="4F81BD"/>
                </a:solidFill>
              </a:rPr>
              <a:t>Nothing Fired</a:t>
            </a:r>
            <a:endParaRPr lang="en-US" sz="2400" dirty="0">
              <a:solidFill>
                <a:srgbClr val="4F81BD"/>
              </a:solidFill>
            </a:endParaRPr>
          </a:p>
        </p:txBody>
      </p:sp>
      <p:cxnSp>
        <p:nvCxnSpPr>
          <p:cNvPr id="119" name="Straight Connector 118"/>
          <p:cNvCxnSpPr/>
          <p:nvPr/>
        </p:nvCxnSpPr>
        <p:spPr>
          <a:xfrm flipV="1">
            <a:off x="3505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191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7" name="Straight Connector 116"/>
          <p:cNvCxnSpPr/>
          <p:nvPr/>
        </p:nvCxnSpPr>
        <p:spPr>
          <a:xfrm flipV="1">
            <a:off x="4191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flipH="1">
            <a:off x="3505200" y="5105400"/>
            <a:ext cx="6858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32" name="TextBox 131"/>
          <p:cNvSpPr txBox="1"/>
          <p:nvPr/>
        </p:nvSpPr>
        <p:spPr>
          <a:xfrm>
            <a:off x="1905000" y="5710535"/>
            <a:ext cx="3810000" cy="461665"/>
          </a:xfrm>
          <a:prstGeom prst="rect">
            <a:avLst/>
          </a:prstGeom>
          <a:noFill/>
          <a:ln>
            <a:noFill/>
          </a:ln>
        </p:spPr>
        <p:txBody>
          <a:bodyPr wrap="square" rtlCol="0">
            <a:spAutoFit/>
          </a:bodyPr>
          <a:lstStyle/>
          <a:p>
            <a:pPr algn="ctr"/>
            <a:r>
              <a:rPr lang="en-US" sz="2400" dirty="0" smtClean="0">
                <a:solidFill>
                  <a:schemeClr val="accent4"/>
                </a:solidFill>
              </a:rPr>
              <a:t>Working over 3 time units</a:t>
            </a:r>
            <a:endParaRPr lang="en-US" sz="2400" dirty="0">
              <a:solidFill>
                <a:schemeClr val="accent4"/>
              </a:solidFill>
            </a:endParaRPr>
          </a:p>
        </p:txBody>
      </p:sp>
      <p:sp>
        <p:nvSpPr>
          <p:cNvPr id="120" name="Rectangle 119"/>
          <p:cNvSpPr/>
          <p:nvPr/>
        </p:nvSpPr>
        <p:spPr>
          <a:xfrm>
            <a:off x="4191000" y="2900065"/>
            <a:ext cx="1143000" cy="45273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t>IDLE</a:t>
            </a:r>
            <a:endParaRPr lang="en-US" sz="2400" dirty="0"/>
          </a:p>
        </p:txBody>
      </p:sp>
      <p:sp>
        <p:nvSpPr>
          <p:cNvPr id="121" name="Rectangle 120"/>
          <p:cNvSpPr/>
          <p:nvPr/>
        </p:nvSpPr>
        <p:spPr>
          <a:xfrm>
            <a:off x="5791200" y="18332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SAD</a:t>
            </a:r>
            <a:endParaRPr lang="en-US" sz="2400" dirty="0"/>
          </a:p>
        </p:txBody>
      </p:sp>
      <p:sp>
        <p:nvSpPr>
          <p:cNvPr id="122" name="Rectangle 121"/>
          <p:cNvSpPr/>
          <p:nvPr/>
        </p:nvSpPr>
        <p:spPr>
          <a:xfrm>
            <a:off x="5791200" y="12998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IDLE</a:t>
            </a:r>
            <a:endParaRPr lang="en-US" sz="2400" dirty="0"/>
          </a:p>
        </p:txBody>
      </p:sp>
      <p:sp>
        <p:nvSpPr>
          <p:cNvPr id="123" name="Rectangle 122"/>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25" name="Straight Connector 124"/>
          <p:cNvCxnSpPr/>
          <p:nvPr/>
        </p:nvCxnSpPr>
        <p:spPr>
          <a:xfrm flipV="1">
            <a:off x="4191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126" name="Rectangle 125"/>
          <p:cNvSpPr/>
          <p:nvPr/>
        </p:nvSpPr>
        <p:spPr>
          <a:xfrm>
            <a:off x="1905000" y="2895600"/>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cxnSp>
        <p:nvCxnSpPr>
          <p:cNvPr id="127" name="Straight Connector 126"/>
          <p:cNvCxnSpPr/>
          <p:nvPr/>
        </p:nvCxnSpPr>
        <p:spPr>
          <a:xfrm flipV="1">
            <a:off x="5791200" y="12192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128" name="Rectangle 127"/>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29" name="Rectangle 128"/>
          <p:cNvSpPr/>
          <p:nvPr/>
        </p:nvSpPr>
        <p:spPr>
          <a:xfrm>
            <a:off x="3505200" y="1299866"/>
            <a:ext cx="22860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30" name="Straight Arrow Connector 129"/>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35" name="TextBox 134"/>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36" name="TextBox 135"/>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37" name="TextBox 136"/>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38" name="TextBox 137"/>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139" name="TextBox 138"/>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40" name="TextBox 139"/>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41" name="TextBox 140"/>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142" name="Straight Connector 141"/>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57150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V="1">
            <a:off x="57150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1981200" y="1304332"/>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1981200" y="1743669"/>
            <a:ext cx="990600" cy="133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V="1">
            <a:off x="3581400" y="1748134"/>
            <a:ext cx="2133600" cy="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3581400" y="1299866"/>
            <a:ext cx="21336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1981200" y="3361732"/>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58" name="Rectangle 157"/>
          <p:cNvSpPr/>
          <p:nvPr/>
        </p:nvSpPr>
        <p:spPr>
          <a:xfrm>
            <a:off x="3505200" y="18332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59" name="Straight Connector 158"/>
          <p:cNvCxnSpPr>
            <a:endCxn id="158"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flipV="1">
            <a:off x="3581400" y="1833265"/>
            <a:ext cx="2133600" cy="44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3581400" y="2286000"/>
            <a:ext cx="2133600" cy="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a:endCxn id="158"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a:stCxn id="158"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1905000" y="2590800"/>
            <a:ext cx="388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1905000" y="4191000"/>
            <a:ext cx="2286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V="1">
            <a:off x="1905000" y="3655368"/>
            <a:ext cx="22860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3124200" y="1752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3124200" y="12954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5715000" y="18288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V="1">
            <a:off x="5715000" y="18288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1" name="Curved Connector 130"/>
          <p:cNvCxnSpPr/>
          <p:nvPr/>
        </p:nvCxnSpPr>
        <p:spPr>
          <a:xfrm rot="10800000" flipH="1" flipV="1">
            <a:off x="3505200" y="2059633"/>
            <a:ext cx="685800" cy="1066800"/>
          </a:xfrm>
          <a:prstGeom prst="curvedConnector5">
            <a:avLst>
              <a:gd name="adj1" fmla="val -33333"/>
              <a:gd name="adj2" fmla="val 50000"/>
              <a:gd name="adj3" fmla="val 133333"/>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6937940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556" r="5556"/>
          <a:stretch/>
        </p:blipFill>
        <p:spPr>
          <a:xfrm>
            <a:off x="0" y="0"/>
            <a:ext cx="9144000" cy="6858000"/>
          </a:xfrm>
          <a:prstGeom prst="rect">
            <a:avLst/>
          </a:prstGeom>
        </p:spPr>
      </p:pic>
    </p:spTree>
    <p:extLst>
      <p:ext uri="{BB962C8B-B14F-4D97-AF65-F5344CB8AC3E}">
        <p14:creationId xmlns:p14="http://schemas.microsoft.com/office/powerpoint/2010/main" val="313597154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Algorithmic Workload in Model</a:t>
            </a:r>
            <a:endParaRPr lang="en-US" dirty="0"/>
          </a:p>
        </p:txBody>
      </p:sp>
      <p:cxnSp>
        <p:nvCxnSpPr>
          <p:cNvPr id="115" name="Straight Connector 114"/>
          <p:cNvCxnSpPr/>
          <p:nvPr/>
        </p:nvCxnSpPr>
        <p:spPr>
          <a:xfrm>
            <a:off x="4648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514600" y="5410200"/>
            <a:ext cx="3886200" cy="461665"/>
          </a:xfrm>
          <a:prstGeom prst="rect">
            <a:avLst/>
          </a:prstGeom>
          <a:noFill/>
        </p:spPr>
        <p:txBody>
          <a:bodyPr wrap="square" rtlCol="0">
            <a:spAutoFit/>
          </a:bodyPr>
          <a:lstStyle/>
          <a:p>
            <a:pPr algn="ctr"/>
            <a:r>
              <a:rPr lang="en-US" sz="2400" dirty="0" smtClean="0">
                <a:solidFill>
                  <a:srgbClr val="4F81BD"/>
                </a:solidFill>
              </a:rPr>
              <a:t>Nothing Fired</a:t>
            </a:r>
            <a:endParaRPr lang="en-US" sz="2400" dirty="0">
              <a:solidFill>
                <a:srgbClr val="4F81BD"/>
              </a:solidFill>
            </a:endParaRPr>
          </a:p>
        </p:txBody>
      </p:sp>
      <p:cxnSp>
        <p:nvCxnSpPr>
          <p:cNvPr id="119" name="Straight Connector 118"/>
          <p:cNvCxnSpPr/>
          <p:nvPr/>
        </p:nvCxnSpPr>
        <p:spPr>
          <a:xfrm flipV="1">
            <a:off x="4648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191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7" name="Straight Connector 116"/>
          <p:cNvCxnSpPr/>
          <p:nvPr/>
        </p:nvCxnSpPr>
        <p:spPr>
          <a:xfrm flipV="1">
            <a:off x="4191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2514600" y="5710535"/>
            <a:ext cx="3810000" cy="461665"/>
          </a:xfrm>
          <a:prstGeom prst="rect">
            <a:avLst/>
          </a:prstGeom>
          <a:noFill/>
          <a:ln>
            <a:noFill/>
          </a:ln>
        </p:spPr>
        <p:txBody>
          <a:bodyPr wrap="square" rtlCol="0">
            <a:spAutoFit/>
          </a:bodyPr>
          <a:lstStyle/>
          <a:p>
            <a:pPr algn="ctr"/>
            <a:r>
              <a:rPr lang="en-US" sz="2400" dirty="0" smtClean="0">
                <a:solidFill>
                  <a:schemeClr val="accent4"/>
                </a:solidFill>
              </a:rPr>
              <a:t>Working over 2 time units</a:t>
            </a:r>
            <a:endParaRPr lang="en-US" sz="2400" dirty="0">
              <a:solidFill>
                <a:schemeClr val="accent4"/>
              </a:solidFill>
            </a:endParaRPr>
          </a:p>
        </p:txBody>
      </p:sp>
      <p:sp>
        <p:nvSpPr>
          <p:cNvPr id="120" name="Rectangle 119"/>
          <p:cNvSpPr/>
          <p:nvPr/>
        </p:nvSpPr>
        <p:spPr>
          <a:xfrm>
            <a:off x="4648200" y="2900065"/>
            <a:ext cx="1143000" cy="45273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t>WAVE</a:t>
            </a:r>
            <a:endParaRPr lang="en-US" sz="2400" dirty="0"/>
          </a:p>
        </p:txBody>
      </p:sp>
      <p:sp>
        <p:nvSpPr>
          <p:cNvPr id="121" name="Rectangle 120"/>
          <p:cNvSpPr/>
          <p:nvPr/>
        </p:nvSpPr>
        <p:spPr>
          <a:xfrm>
            <a:off x="4648200" y="3433465"/>
            <a:ext cx="1143000" cy="45273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t>WAVE</a:t>
            </a:r>
            <a:endParaRPr lang="en-US" sz="2400" dirty="0"/>
          </a:p>
        </p:txBody>
      </p:sp>
      <p:sp>
        <p:nvSpPr>
          <p:cNvPr id="122" name="Rectangle 121"/>
          <p:cNvSpPr/>
          <p:nvPr/>
        </p:nvSpPr>
        <p:spPr>
          <a:xfrm>
            <a:off x="5791200" y="18332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SAD</a:t>
            </a:r>
            <a:endParaRPr lang="en-US" sz="2400" dirty="0"/>
          </a:p>
        </p:txBody>
      </p:sp>
      <p:sp>
        <p:nvSpPr>
          <p:cNvPr id="123" name="Rectangle 122"/>
          <p:cNvSpPr/>
          <p:nvPr/>
        </p:nvSpPr>
        <p:spPr>
          <a:xfrm>
            <a:off x="5791200" y="12998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IDLE</a:t>
            </a:r>
            <a:endParaRPr lang="en-US" sz="2400" dirty="0"/>
          </a:p>
        </p:txBody>
      </p:sp>
      <p:cxnSp>
        <p:nvCxnSpPr>
          <p:cNvPr id="125" name="Straight Connector 124"/>
          <p:cNvCxnSpPr/>
          <p:nvPr/>
        </p:nvCxnSpPr>
        <p:spPr>
          <a:xfrm flipV="1">
            <a:off x="46482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126" name="Rectangle 125"/>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27" name="Rectangle 126"/>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8" name="Rectangle 127"/>
          <p:cNvSpPr/>
          <p:nvPr/>
        </p:nvSpPr>
        <p:spPr>
          <a:xfrm>
            <a:off x="1905000" y="2895600"/>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cxnSp>
        <p:nvCxnSpPr>
          <p:cNvPr id="129" name="Straight Connector 128"/>
          <p:cNvCxnSpPr/>
          <p:nvPr/>
        </p:nvCxnSpPr>
        <p:spPr>
          <a:xfrm flipV="1">
            <a:off x="5791200" y="12192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1" name="Rectangle 130"/>
          <p:cNvSpPr/>
          <p:nvPr/>
        </p:nvSpPr>
        <p:spPr>
          <a:xfrm>
            <a:off x="3505200" y="1299866"/>
            <a:ext cx="22860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33" name="Straight Arrow Connector 132"/>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35" name="TextBox 134"/>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36" name="TextBox 135"/>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37" name="TextBox 136"/>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38" name="TextBox 137"/>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39" name="TextBox 138"/>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140" name="TextBox 139"/>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41" name="TextBox 140"/>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42" name="TextBox 141"/>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143" name="Straight Connector 142"/>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7150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57150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V="1">
            <a:off x="1981200" y="1295400"/>
            <a:ext cx="990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1981200" y="1743669"/>
            <a:ext cx="990600" cy="133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3581400" y="1748134"/>
            <a:ext cx="2133600" cy="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3581400" y="1299866"/>
            <a:ext cx="21336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1981200" y="3361732"/>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59" name="Rectangle 158"/>
          <p:cNvSpPr/>
          <p:nvPr/>
        </p:nvSpPr>
        <p:spPr>
          <a:xfrm>
            <a:off x="3505200" y="18332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60" name="Straight Connector 159"/>
          <p:cNvCxnSpPr>
            <a:endCxn id="159"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3581400" y="1833265"/>
            <a:ext cx="2133600" cy="44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3581400" y="2286000"/>
            <a:ext cx="2133600" cy="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a:endCxn id="159"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a:stCxn id="159"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1905000" y="2590800"/>
            <a:ext cx="388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1905000" y="4191000"/>
            <a:ext cx="27432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1905000" y="3657600"/>
            <a:ext cx="27432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3124200" y="1304332"/>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a:off x="3124200" y="1752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flipH="1" flipV="1">
            <a:off x="4648200" y="3659832"/>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V="1">
            <a:off x="4648200" y="3433464"/>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a:off x="5715000" y="18288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V="1">
            <a:off x="5715000" y="18288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54520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Resolving Non-determinism</a:t>
            </a:r>
            <a:endParaRPr lang="en-US" dirty="0"/>
          </a:p>
        </p:txBody>
      </p:sp>
      <p:sp>
        <p:nvSpPr>
          <p:cNvPr id="52" name="Isosceles Triangle 51"/>
          <p:cNvSpPr/>
          <p:nvPr/>
        </p:nvSpPr>
        <p:spPr>
          <a:xfrm>
            <a:off x="2857059" y="2309611"/>
            <a:ext cx="1990097" cy="1680387"/>
          </a:xfrm>
          <a:prstGeom prst="triangle">
            <a:avLst/>
          </a:prstGeom>
          <a:noFill/>
          <a:ln w="76200" cap="sq" cmpd="sng">
            <a:solidFill>
              <a:schemeClr val="tx1"/>
            </a:solidFill>
            <a:miter lim="800000"/>
          </a:ln>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53" name="Straight Connector 52"/>
          <p:cNvCxnSpPr>
            <a:stCxn id="52" idx="4"/>
            <a:endCxn id="64" idx="4"/>
          </p:cNvCxnSpPr>
          <p:nvPr/>
        </p:nvCxnSpPr>
        <p:spPr>
          <a:xfrm>
            <a:off x="4847156" y="3989997"/>
            <a:ext cx="1945665" cy="986602"/>
          </a:xfrm>
          <a:prstGeom prst="line">
            <a:avLst/>
          </a:prstGeom>
          <a:ln w="76200" cmpd="sng">
            <a:solidFill>
              <a:schemeClr val="tx1"/>
            </a:solidFill>
          </a:ln>
          <a:effectLst>
            <a:outerShdw blurRad="50800" dist="38100" dir="18900000" algn="b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52" idx="2"/>
            <a:endCxn id="64" idx="2"/>
          </p:cNvCxnSpPr>
          <p:nvPr/>
        </p:nvCxnSpPr>
        <p:spPr>
          <a:xfrm>
            <a:off x="2857059" y="3989997"/>
            <a:ext cx="1945665" cy="986602"/>
          </a:xfrm>
          <a:prstGeom prst="line">
            <a:avLst/>
          </a:prstGeom>
          <a:ln w="76200" cmpd="sng">
            <a:solidFill>
              <a:schemeClr val="tx1"/>
            </a:solidFill>
          </a:ln>
          <a:effectLst>
            <a:outerShdw blurRad="50800" dist="38100" dir="18900000" algn="b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H="1">
            <a:off x="1603570" y="4265888"/>
            <a:ext cx="2224601" cy="1360929"/>
          </a:xfrm>
          <a:prstGeom prst="line">
            <a:avLst/>
          </a:prstGeom>
          <a:ln w="101600">
            <a:solidFill>
              <a:schemeClr val="bg1"/>
            </a:solidFill>
          </a:ln>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a:xfrm flipV="1">
            <a:off x="3828170" y="1629085"/>
            <a:ext cx="2720487" cy="2636804"/>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3828170" y="1629085"/>
            <a:ext cx="3629612" cy="2636805"/>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3828170" y="2126346"/>
            <a:ext cx="4193380" cy="2139541"/>
          </a:xfrm>
          <a:prstGeom prst="line">
            <a:avLst/>
          </a:prstGeom>
          <a:ln w="38100"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3828170" y="1694513"/>
            <a:ext cx="4193380" cy="2571376"/>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3828170" y="1629085"/>
            <a:ext cx="3099289" cy="2636803"/>
          </a:xfrm>
          <a:prstGeom prst="line">
            <a:avLst/>
          </a:prstGeom>
          <a:ln w="38100" cmpd="sng">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V="1">
            <a:off x="3828170" y="1629085"/>
            <a:ext cx="2431220" cy="26368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3828170" y="2584351"/>
            <a:ext cx="4193380" cy="1681536"/>
          </a:xfrm>
          <a:prstGeom prst="line">
            <a:avLst/>
          </a:prstGeom>
          <a:ln w="38100" cmpd="sng">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52" idx="0"/>
            <a:endCxn id="64" idx="0"/>
          </p:cNvCxnSpPr>
          <p:nvPr/>
        </p:nvCxnSpPr>
        <p:spPr>
          <a:xfrm>
            <a:off x="3852108" y="2309611"/>
            <a:ext cx="1945665" cy="986602"/>
          </a:xfrm>
          <a:prstGeom prst="line">
            <a:avLst/>
          </a:prstGeom>
          <a:ln w="76200" cmpd="sng">
            <a:solidFill>
              <a:schemeClr val="tx1"/>
            </a:solidFill>
          </a:ln>
          <a:effectLst>
            <a:outerShdw blurRad="50800" dist="38100" dir="18900000" algn="b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4" name="Isosceles Triangle 63"/>
          <p:cNvSpPr/>
          <p:nvPr/>
        </p:nvSpPr>
        <p:spPr>
          <a:xfrm>
            <a:off x="4802724" y="3296213"/>
            <a:ext cx="1990097" cy="1680387"/>
          </a:xfrm>
          <a:prstGeom prst="triangle">
            <a:avLst/>
          </a:prstGeom>
          <a:noFill/>
          <a:ln w="76200" cap="sq" cmpd="sng">
            <a:solidFill>
              <a:schemeClr val="tx1"/>
            </a:solidFill>
            <a:miter lim="800000"/>
          </a:ln>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65" name="Rectangle 64"/>
          <p:cNvSpPr/>
          <p:nvPr/>
        </p:nvSpPr>
        <p:spPr>
          <a:xfrm>
            <a:off x="152400" y="5486401"/>
            <a:ext cx="3498752"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a:spAutoFit/>
          </a:bodyPr>
          <a:lstStyle/>
          <a:p>
            <a:pPr algn="ctr"/>
            <a:r>
              <a:rPr lang="en-US" sz="2400" dirty="0" smtClean="0">
                <a:ln w="18415" cmpd="sng">
                  <a:solidFill>
                    <a:schemeClr val="bg1"/>
                  </a:solidFill>
                  <a:prstDash val="solid"/>
                </a:ln>
                <a:solidFill>
                  <a:schemeClr val="bg2">
                    <a:lumMod val="75000"/>
                  </a:schemeClr>
                </a:solidFill>
                <a:effectLst>
                  <a:outerShdw blurRad="63500" dir="3600000" algn="tl" rotWithShape="0">
                    <a:srgbClr val="000000">
                      <a:alpha val="70000"/>
                    </a:srgbClr>
                  </a:outerShdw>
                </a:effectLst>
              </a:rPr>
              <a:t>Non-Deterministic Model</a:t>
            </a:r>
            <a:endParaRPr lang="en-US" sz="2400" dirty="0">
              <a:ln w="18415" cmpd="sng">
                <a:solidFill>
                  <a:schemeClr val="bg1"/>
                </a:solidFill>
                <a:prstDash val="solid"/>
              </a:ln>
              <a:solidFill>
                <a:schemeClr val="bg2">
                  <a:lumMod val="75000"/>
                </a:schemeClr>
              </a:solidFill>
              <a:effectLst>
                <a:outerShdw blurRad="63500" dir="3600000" algn="tl" rotWithShape="0">
                  <a:srgbClr val="000000">
                    <a:alpha val="70000"/>
                  </a:srgbClr>
                </a:outerShdw>
              </a:effectLst>
            </a:endParaRPr>
          </a:p>
        </p:txBody>
      </p:sp>
      <p:sp>
        <p:nvSpPr>
          <p:cNvPr id="66" name="Rectangle 65"/>
          <p:cNvSpPr/>
          <p:nvPr/>
        </p:nvSpPr>
        <p:spPr>
          <a:xfrm>
            <a:off x="5943600" y="1253266"/>
            <a:ext cx="2514600"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a:spAutoFit/>
          </a:bodyPr>
          <a:lstStyle/>
          <a:p>
            <a:pPr algn="ctr"/>
            <a:r>
              <a:rPr lang="en-US" sz="2400" dirty="0" smtClean="0">
                <a:ln w="18415" cmpd="sng">
                  <a:solidFill>
                    <a:srgbClr val="FFFFFF"/>
                  </a:solidFill>
                  <a:prstDash val="solid"/>
                </a:ln>
                <a:solidFill>
                  <a:srgbClr val="C4BD97"/>
                </a:solidFill>
                <a:effectLst>
                  <a:outerShdw blurRad="63500" dir="3600000" algn="tl" rotWithShape="0">
                    <a:srgbClr val="000000">
                      <a:alpha val="70000"/>
                    </a:srgbClr>
                  </a:outerShdw>
                </a:effectLst>
              </a:rPr>
              <a:t>Many Executions</a:t>
            </a:r>
            <a:endParaRPr lang="en-US" sz="2400" dirty="0">
              <a:ln w="18415" cmpd="sng">
                <a:solidFill>
                  <a:srgbClr val="FFFFFF"/>
                </a:solidFill>
                <a:prstDash val="solid"/>
              </a:ln>
              <a:solidFill>
                <a:srgbClr val="C4BD97"/>
              </a:solidFill>
              <a:effectLst>
                <a:outerShdw blurRad="63500" dir="3600000" algn="tl" rotWithShape="0">
                  <a:srgbClr val="000000">
                    <a:alpha val="70000"/>
                  </a:srgbClr>
                </a:outerShdw>
              </a:effectLst>
            </a:endParaRPr>
          </a:p>
        </p:txBody>
      </p:sp>
      <p:sp>
        <p:nvSpPr>
          <p:cNvPr id="67" name="Rectangle 66"/>
          <p:cNvSpPr/>
          <p:nvPr/>
        </p:nvSpPr>
        <p:spPr>
          <a:xfrm>
            <a:off x="4648200" y="4207001"/>
            <a:ext cx="2181710"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a:spAutoFit/>
          </a:bodyPr>
          <a:lstStyle/>
          <a:p>
            <a:pPr algn="ctr"/>
            <a:r>
              <a:rPr lang="en-US" sz="2400" dirty="0" smtClean="0">
                <a:ln w="18415" cmpd="sng">
                  <a:solidFill>
                    <a:srgbClr val="FFFFFF"/>
                  </a:solidFill>
                  <a:prstDash val="solid"/>
                </a:ln>
                <a:solidFill>
                  <a:srgbClr val="C4BD97"/>
                </a:solidFill>
                <a:effectLst>
                  <a:outerShdw blurRad="63500" dir="3600000" algn="tl" rotWithShape="0">
                    <a:srgbClr val="000000">
                      <a:alpha val="70000"/>
                    </a:srgbClr>
                  </a:outerShdw>
                </a:effectLst>
              </a:rPr>
              <a:t>Java Pathfinder</a:t>
            </a:r>
            <a:endParaRPr lang="en-US" sz="2400" dirty="0">
              <a:ln w="18415" cmpd="sng">
                <a:solidFill>
                  <a:srgbClr val="FFFFFF"/>
                </a:solidFill>
                <a:prstDash val="solid"/>
              </a:ln>
              <a:solidFill>
                <a:srgbClr val="C4BD97"/>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86308858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5943600" y="3424535"/>
            <a:ext cx="1676400" cy="457200"/>
          </a:xfrm>
          <a:prstGeom prst="rect">
            <a:avLst/>
          </a:prstGeom>
          <a:solidFill>
            <a:schemeClr val="accent1">
              <a:lumMod val="20000"/>
              <a:lumOff val="80000"/>
            </a:schemeClr>
          </a:solidFill>
          <a:ln>
            <a:solidFill>
              <a:schemeClr val="accent1">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0" name="Rectangle 39"/>
          <p:cNvSpPr/>
          <p:nvPr/>
        </p:nvSpPr>
        <p:spPr>
          <a:xfrm>
            <a:off x="4419600" y="1824335"/>
            <a:ext cx="1524000" cy="2057400"/>
          </a:xfrm>
          <a:prstGeom prst="rect">
            <a:avLst/>
          </a:prstGeom>
          <a:solidFill>
            <a:schemeClr val="accent1">
              <a:lumMod val="20000"/>
              <a:lumOff val="80000"/>
            </a:schemeClr>
          </a:solidFill>
          <a:ln>
            <a:solidFill>
              <a:schemeClr val="accent1">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9" name="Rectangle 38"/>
          <p:cNvSpPr/>
          <p:nvPr/>
        </p:nvSpPr>
        <p:spPr>
          <a:xfrm>
            <a:off x="2667000" y="2662535"/>
            <a:ext cx="1752600" cy="1219200"/>
          </a:xfrm>
          <a:prstGeom prst="rect">
            <a:avLst/>
          </a:prstGeom>
          <a:solidFill>
            <a:schemeClr val="accent1">
              <a:lumMod val="20000"/>
              <a:lumOff val="80000"/>
            </a:schemeClr>
          </a:solidFill>
          <a:ln>
            <a:solidFill>
              <a:schemeClr val="accent1">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Finding Workload Extremes</a:t>
            </a:r>
            <a:endParaRPr lang="en-US" dirty="0"/>
          </a:p>
        </p:txBody>
      </p:sp>
      <p:cxnSp>
        <p:nvCxnSpPr>
          <p:cNvPr id="6" name="Straight Arrow Connector 5"/>
          <p:cNvCxnSpPr/>
          <p:nvPr/>
        </p:nvCxnSpPr>
        <p:spPr>
          <a:xfrm>
            <a:off x="2667000" y="1748135"/>
            <a:ext cx="0" cy="251460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a:off x="2362200" y="3881735"/>
            <a:ext cx="5562600"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2667000" y="2662535"/>
            <a:ext cx="1752600" cy="4465"/>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flipV="1">
            <a:off x="4419600" y="1824335"/>
            <a:ext cx="0" cy="8382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flipH="1">
            <a:off x="4419600" y="1824335"/>
            <a:ext cx="1524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flipH="1">
            <a:off x="5943600" y="3424535"/>
            <a:ext cx="1676400" cy="0"/>
          </a:xfrm>
          <a:prstGeom prst="line">
            <a:avLst/>
          </a:prstGeom>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a:xfrm>
            <a:off x="4419600" y="3957935"/>
            <a:ext cx="1447800" cy="461665"/>
          </a:xfrm>
          <a:prstGeom prst="rect">
            <a:avLst/>
          </a:prstGeom>
          <a:noFill/>
        </p:spPr>
        <p:txBody>
          <a:bodyPr wrap="square" rtlCol="0">
            <a:spAutoFit/>
          </a:bodyPr>
          <a:lstStyle/>
          <a:p>
            <a:pPr algn="ctr"/>
            <a:r>
              <a:rPr lang="en-US" sz="2400" dirty="0" smtClean="0"/>
              <a:t>Time</a:t>
            </a:r>
            <a:endParaRPr lang="en-US" sz="2400" dirty="0"/>
          </a:p>
        </p:txBody>
      </p:sp>
      <p:sp>
        <p:nvSpPr>
          <p:cNvPr id="21" name="TextBox 20"/>
          <p:cNvSpPr txBox="1"/>
          <p:nvPr/>
        </p:nvSpPr>
        <p:spPr>
          <a:xfrm>
            <a:off x="228600" y="2205335"/>
            <a:ext cx="2133600" cy="830997"/>
          </a:xfrm>
          <a:prstGeom prst="rect">
            <a:avLst/>
          </a:prstGeom>
          <a:noFill/>
        </p:spPr>
        <p:txBody>
          <a:bodyPr wrap="square" rtlCol="0">
            <a:spAutoFit/>
          </a:bodyPr>
          <a:lstStyle/>
          <a:p>
            <a:pPr algn="ctr"/>
            <a:r>
              <a:rPr lang="en-US" sz="2400" dirty="0" smtClean="0"/>
              <a:t>Instantaneous</a:t>
            </a:r>
          </a:p>
          <a:p>
            <a:pPr algn="ctr"/>
            <a:r>
              <a:rPr lang="en-US" sz="2400" dirty="0" smtClean="0"/>
              <a:t>Workload</a:t>
            </a:r>
            <a:endParaRPr lang="en-US" sz="2400" dirty="0"/>
          </a:p>
        </p:txBody>
      </p:sp>
      <p:cxnSp>
        <p:nvCxnSpPr>
          <p:cNvPr id="36" name="Straight Connector 35"/>
          <p:cNvCxnSpPr/>
          <p:nvPr/>
        </p:nvCxnSpPr>
        <p:spPr>
          <a:xfrm>
            <a:off x="5943600" y="1824335"/>
            <a:ext cx="0" cy="1600200"/>
          </a:xfrm>
          <a:prstGeom prst="line">
            <a:avLst/>
          </a:prstGeom>
        </p:spPr>
        <p:style>
          <a:lnRef idx="3">
            <a:schemeClr val="accent1"/>
          </a:lnRef>
          <a:fillRef idx="0">
            <a:schemeClr val="accent1"/>
          </a:fillRef>
          <a:effectRef idx="2">
            <a:schemeClr val="accent1"/>
          </a:effectRef>
          <a:fontRef idx="minor">
            <a:schemeClr val="tx1"/>
          </a:fontRef>
        </p:style>
      </p:cxnSp>
      <p:sp>
        <p:nvSpPr>
          <p:cNvPr id="42" name="TextBox 41"/>
          <p:cNvSpPr txBox="1"/>
          <p:nvPr/>
        </p:nvSpPr>
        <p:spPr>
          <a:xfrm>
            <a:off x="2971800" y="2967335"/>
            <a:ext cx="2895600" cy="461665"/>
          </a:xfrm>
          <a:prstGeom prst="rect">
            <a:avLst/>
          </a:prstGeom>
          <a:noFill/>
        </p:spPr>
        <p:txBody>
          <a:bodyPr wrap="square" rtlCol="0">
            <a:spAutoFit/>
          </a:bodyPr>
          <a:lstStyle/>
          <a:p>
            <a:r>
              <a:rPr lang="en-US" sz="2400" dirty="0" smtClean="0"/>
              <a:t>Cumulative Workload</a:t>
            </a:r>
            <a:endParaRPr lang="en-US" sz="2400" dirty="0"/>
          </a:p>
        </p:txBody>
      </p:sp>
      <p:sp>
        <p:nvSpPr>
          <p:cNvPr id="43" name="TextBox 42"/>
          <p:cNvSpPr txBox="1"/>
          <p:nvPr/>
        </p:nvSpPr>
        <p:spPr>
          <a:xfrm>
            <a:off x="609600" y="5105400"/>
            <a:ext cx="8077200" cy="584776"/>
          </a:xfrm>
          <a:prstGeom prst="rect">
            <a:avLst/>
          </a:prstGeom>
          <a:noFill/>
        </p:spPr>
        <p:txBody>
          <a:bodyPr wrap="square" rtlCol="0">
            <a:spAutoFit/>
          </a:bodyPr>
          <a:lstStyle/>
          <a:p>
            <a:pPr algn="ctr"/>
            <a:r>
              <a:rPr lang="en-US" sz="3200" dirty="0" smtClean="0"/>
              <a:t>Find Paths that Max/Min Cumulative Workload</a:t>
            </a:r>
            <a:endParaRPr lang="en-US" sz="3200" dirty="0"/>
          </a:p>
        </p:txBody>
      </p:sp>
    </p:spTree>
    <p:extLst>
      <p:ext uri="{BB962C8B-B14F-4D97-AF65-F5344CB8AC3E}">
        <p14:creationId xmlns:p14="http://schemas.microsoft.com/office/powerpoint/2010/main" val="9858868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domel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790133" y="609600"/>
            <a:ext cx="2334067" cy="1015663"/>
          </a:xfrm>
          <a:prstGeom prst="rect">
            <a:avLst/>
          </a:prstGeom>
          <a:noFill/>
        </p:spPr>
        <p:txBody>
          <a:bodyPr wrap="none" lIns="91440" tIns="45720" rIns="91440" bIns="45720">
            <a:spAutoFit/>
          </a:bodyPr>
          <a:lstStyle/>
          <a:p>
            <a:pPr algn="ctr"/>
            <a:r>
              <a:rPr lang="en-US" sz="60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WiSAR</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03438769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133706910"/>
              </p:ext>
            </p:extLst>
          </p:nvPr>
        </p:nvGraphicFramePr>
        <p:xfrm>
          <a:off x="457200" y="2072640"/>
          <a:ext cx="8229600" cy="3108960"/>
        </p:xfrm>
        <a:graphic>
          <a:graphicData uri="http://schemas.openxmlformats.org/drawingml/2006/table">
            <a:tbl>
              <a:tblPr firstRow="1" bandRow="1">
                <a:tableStyleId>{9DCAF9ED-07DC-4A11-8D7F-57B35C25682E}</a:tableStyleId>
              </a:tblPr>
              <a:tblGrid>
                <a:gridCol w="2743200"/>
                <a:gridCol w="2743200"/>
                <a:gridCol w="2743200"/>
              </a:tblGrid>
              <a:tr h="370840">
                <a:tc>
                  <a:txBody>
                    <a:bodyPr/>
                    <a:lstStyle/>
                    <a:p>
                      <a:pPr algn="l"/>
                      <a:r>
                        <a:rPr lang="en-US" sz="2400" dirty="0" smtClean="0"/>
                        <a:t>Actor Name</a:t>
                      </a:r>
                      <a:endParaRPr lang="en-US" sz="2400" dirty="0"/>
                    </a:p>
                  </a:txBody>
                  <a:tcPr/>
                </a:tc>
                <a:tc>
                  <a:txBody>
                    <a:bodyPr/>
                    <a:lstStyle/>
                    <a:p>
                      <a:pPr algn="l"/>
                      <a:r>
                        <a:rPr lang="en-US" sz="2400" dirty="0" smtClean="0"/>
                        <a:t>Number</a:t>
                      </a:r>
                      <a:r>
                        <a:rPr lang="en-US" sz="2400" baseline="0" dirty="0" smtClean="0"/>
                        <a:t> of States</a:t>
                      </a:r>
                      <a:endParaRPr lang="en-US" sz="2400" dirty="0"/>
                    </a:p>
                  </a:txBody>
                  <a:tcPr/>
                </a:tc>
                <a:tc>
                  <a:txBody>
                    <a:bodyPr/>
                    <a:lstStyle/>
                    <a:p>
                      <a:pPr algn="l"/>
                      <a:r>
                        <a:rPr lang="en-US" sz="2400" dirty="0" smtClean="0"/>
                        <a:t>Number of Transitions</a:t>
                      </a:r>
                      <a:endParaRPr lang="en-US" sz="2400" dirty="0"/>
                    </a:p>
                  </a:txBody>
                  <a:tcPr/>
                </a:tc>
              </a:tr>
              <a:tr h="370840">
                <a:tc>
                  <a:txBody>
                    <a:bodyPr/>
                    <a:lstStyle/>
                    <a:p>
                      <a:pPr algn="l"/>
                      <a:r>
                        <a:rPr lang="en-US" sz="2400" dirty="0" smtClean="0"/>
                        <a:t>Parent Search</a:t>
                      </a:r>
                      <a:endParaRPr lang="en-US" sz="2400" dirty="0"/>
                    </a:p>
                  </a:txBody>
                  <a:tcPr/>
                </a:tc>
                <a:tc>
                  <a:txBody>
                    <a:bodyPr/>
                    <a:lstStyle/>
                    <a:p>
                      <a:pPr algn="l"/>
                      <a:r>
                        <a:rPr lang="en-US" sz="2400" dirty="0" smtClean="0"/>
                        <a:t>5</a:t>
                      </a:r>
                      <a:endParaRPr lang="en-US" sz="2400" dirty="0"/>
                    </a:p>
                  </a:txBody>
                  <a:tcPr/>
                </a:tc>
                <a:tc>
                  <a:txBody>
                    <a:bodyPr/>
                    <a:lstStyle/>
                    <a:p>
                      <a:pPr algn="l"/>
                      <a:r>
                        <a:rPr lang="en-US" sz="2400" dirty="0" smtClean="0"/>
                        <a:t>19</a:t>
                      </a:r>
                      <a:endParaRPr lang="en-US" sz="2400" dirty="0"/>
                    </a:p>
                  </a:txBody>
                  <a:tcPr/>
                </a:tc>
              </a:tr>
              <a:tr h="370840">
                <a:tc>
                  <a:txBody>
                    <a:bodyPr/>
                    <a:lstStyle/>
                    <a:p>
                      <a:pPr algn="l"/>
                      <a:r>
                        <a:rPr lang="en-US" sz="2400" dirty="0" smtClean="0"/>
                        <a:t>Mission Manager</a:t>
                      </a:r>
                      <a:endParaRPr lang="en-US" sz="2400" dirty="0"/>
                    </a:p>
                  </a:txBody>
                  <a:tcPr/>
                </a:tc>
                <a:tc>
                  <a:txBody>
                    <a:bodyPr/>
                    <a:lstStyle/>
                    <a:p>
                      <a:pPr algn="l"/>
                      <a:r>
                        <a:rPr lang="en-US" sz="2400" dirty="0" smtClean="0"/>
                        <a:t>16</a:t>
                      </a:r>
                      <a:endParaRPr lang="en-US" sz="2400" dirty="0"/>
                    </a:p>
                  </a:txBody>
                  <a:tcPr/>
                </a:tc>
                <a:tc>
                  <a:txBody>
                    <a:bodyPr/>
                    <a:lstStyle/>
                    <a:p>
                      <a:pPr algn="l"/>
                      <a:r>
                        <a:rPr lang="en-US" sz="2400" dirty="0" smtClean="0"/>
                        <a:t>56</a:t>
                      </a:r>
                      <a:endParaRPr lang="en-US" sz="2400" dirty="0"/>
                    </a:p>
                  </a:txBody>
                  <a:tcPr/>
                </a:tc>
              </a:tr>
              <a:tr h="370840">
                <a:tc>
                  <a:txBody>
                    <a:bodyPr/>
                    <a:lstStyle/>
                    <a:p>
                      <a:pPr algn="l"/>
                      <a:r>
                        <a:rPr lang="en-US" sz="2400" dirty="0" smtClean="0"/>
                        <a:t>Payload Operator</a:t>
                      </a:r>
                      <a:endParaRPr lang="en-US" sz="2400" dirty="0"/>
                    </a:p>
                  </a:txBody>
                  <a:tcPr/>
                </a:tc>
                <a:tc>
                  <a:txBody>
                    <a:bodyPr/>
                    <a:lstStyle/>
                    <a:p>
                      <a:pPr algn="l"/>
                      <a:r>
                        <a:rPr lang="en-US" sz="2400" dirty="0" smtClean="0"/>
                        <a:t>13</a:t>
                      </a:r>
                      <a:endParaRPr lang="en-US" sz="2400" dirty="0"/>
                    </a:p>
                  </a:txBody>
                  <a:tcPr/>
                </a:tc>
                <a:tc>
                  <a:txBody>
                    <a:bodyPr/>
                    <a:lstStyle/>
                    <a:p>
                      <a:pPr algn="l"/>
                      <a:r>
                        <a:rPr lang="en-US" sz="2400" dirty="0" smtClean="0"/>
                        <a:t>45</a:t>
                      </a:r>
                      <a:endParaRPr lang="en-US" sz="2400" dirty="0"/>
                    </a:p>
                  </a:txBody>
                  <a:tcPr/>
                </a:tc>
              </a:tr>
              <a:tr h="370840">
                <a:tc>
                  <a:txBody>
                    <a:bodyPr/>
                    <a:lstStyle/>
                    <a:p>
                      <a:pPr algn="l"/>
                      <a:r>
                        <a:rPr lang="en-US" sz="2400" dirty="0" smtClean="0"/>
                        <a:t>UAV</a:t>
                      </a:r>
                      <a:r>
                        <a:rPr lang="en-US" sz="2400" baseline="0" dirty="0" smtClean="0"/>
                        <a:t> Operator</a:t>
                      </a:r>
                      <a:endParaRPr lang="en-US" sz="2400" dirty="0"/>
                    </a:p>
                  </a:txBody>
                  <a:tcPr/>
                </a:tc>
                <a:tc>
                  <a:txBody>
                    <a:bodyPr/>
                    <a:lstStyle/>
                    <a:p>
                      <a:pPr algn="l"/>
                      <a:r>
                        <a:rPr lang="en-US" sz="2400" dirty="0" smtClean="0"/>
                        <a:t>13</a:t>
                      </a:r>
                      <a:endParaRPr lang="en-US" sz="2400" dirty="0"/>
                    </a:p>
                  </a:txBody>
                  <a:tcPr/>
                </a:tc>
                <a:tc>
                  <a:txBody>
                    <a:bodyPr/>
                    <a:lstStyle/>
                    <a:p>
                      <a:pPr algn="l"/>
                      <a:r>
                        <a:rPr lang="en-US" sz="2400" dirty="0" smtClean="0"/>
                        <a:t>80</a:t>
                      </a:r>
                      <a:endParaRPr lang="en-US" sz="2400" dirty="0"/>
                    </a:p>
                  </a:txBody>
                  <a:tcPr/>
                </a:tc>
              </a:tr>
              <a:tr h="370840">
                <a:tc>
                  <a:txBody>
                    <a:bodyPr/>
                    <a:lstStyle/>
                    <a:p>
                      <a:pPr algn="l"/>
                      <a:r>
                        <a:rPr lang="en-US" sz="2400" dirty="0" smtClean="0"/>
                        <a:t>Abstraction</a:t>
                      </a:r>
                      <a:endParaRPr lang="en-US" sz="2400" dirty="0"/>
                    </a:p>
                  </a:txBody>
                  <a:tcPr/>
                </a:tc>
                <a:tc>
                  <a:txBody>
                    <a:bodyPr/>
                    <a:lstStyle/>
                    <a:p>
                      <a:pPr algn="l"/>
                      <a:r>
                        <a:rPr lang="en-US" sz="2400" dirty="0" smtClean="0"/>
                        <a:t>22</a:t>
                      </a:r>
                      <a:endParaRPr lang="en-US" sz="2400" dirty="0"/>
                    </a:p>
                  </a:txBody>
                  <a:tcPr/>
                </a:tc>
                <a:tc>
                  <a:txBody>
                    <a:bodyPr/>
                    <a:lstStyle/>
                    <a:p>
                      <a:pPr algn="l"/>
                      <a:r>
                        <a:rPr lang="en-US" sz="2400" dirty="0" smtClean="0"/>
                        <a:t>63</a:t>
                      </a:r>
                      <a:endParaRPr lang="en-US" sz="2400" dirty="0"/>
                    </a:p>
                  </a:txBody>
                  <a:tcPr/>
                </a:tc>
              </a:tr>
            </a:tbl>
          </a:graphicData>
        </a:graphic>
      </p:graphicFrame>
      <p:sp>
        <p:nvSpPr>
          <p:cNvPr id="3" name="Title 2"/>
          <p:cNvSpPr>
            <a:spLocks noGrp="1"/>
          </p:cNvSpPr>
          <p:nvPr>
            <p:ph type="ctrTitle"/>
          </p:nvPr>
        </p:nvSpPr>
        <p:spPr/>
        <p:txBody>
          <a:bodyPr/>
          <a:lstStyle/>
          <a:p>
            <a:r>
              <a:rPr lang="en-US" dirty="0" err="1" smtClean="0"/>
              <a:t>WiSAR</a:t>
            </a:r>
            <a:r>
              <a:rPr lang="en-US" dirty="0" smtClean="0"/>
              <a:t> Model Statistics</a:t>
            </a:r>
            <a:endParaRPr lang="en-US" dirty="0"/>
          </a:p>
        </p:txBody>
      </p:sp>
    </p:spTree>
    <p:extLst>
      <p:ext uri="{BB962C8B-B14F-4D97-AF65-F5344CB8AC3E}">
        <p14:creationId xmlns:p14="http://schemas.microsoft.com/office/powerpoint/2010/main" val="398949386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ingleSightingCorrec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52550"/>
            <a:ext cx="8686800" cy="4819650"/>
          </a:xfrm>
          <a:prstGeom prst="rect">
            <a:avLst/>
          </a:prstGeom>
        </p:spPr>
      </p:pic>
      <p:sp>
        <p:nvSpPr>
          <p:cNvPr id="2" name="Title 1"/>
          <p:cNvSpPr>
            <a:spLocks noGrp="1"/>
          </p:cNvSpPr>
          <p:nvPr>
            <p:ph type="title"/>
          </p:nvPr>
        </p:nvSpPr>
        <p:spPr/>
        <p:txBody>
          <a:bodyPr/>
          <a:lstStyle/>
          <a:p>
            <a:r>
              <a:rPr lang="en-US" dirty="0" smtClean="0"/>
              <a:t>Results for Target Spotted</a:t>
            </a:r>
            <a:endParaRPr lang="en-US" dirty="0"/>
          </a:p>
        </p:txBody>
      </p:sp>
      <p:sp>
        <p:nvSpPr>
          <p:cNvPr id="7" name="TextBox 6"/>
          <p:cNvSpPr txBox="1"/>
          <p:nvPr/>
        </p:nvSpPr>
        <p:spPr>
          <a:xfrm>
            <a:off x="3200400" y="1295400"/>
            <a:ext cx="2590800" cy="101566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smtClean="0"/>
              <a:t>Cognitive</a:t>
            </a:r>
          </a:p>
          <a:p>
            <a:r>
              <a:rPr lang="en-US" sz="2000" dirty="0" smtClean="0"/>
              <a:t>Temporal</a:t>
            </a:r>
          </a:p>
          <a:p>
            <a:r>
              <a:rPr lang="en-US" sz="2000" dirty="0" smtClean="0"/>
              <a:t>Algorithmic</a:t>
            </a:r>
            <a:endParaRPr lang="en-US" sz="2000" dirty="0"/>
          </a:p>
        </p:txBody>
      </p:sp>
      <p:cxnSp>
        <p:nvCxnSpPr>
          <p:cNvPr id="8" name="Straight Connector 7"/>
          <p:cNvCxnSpPr/>
          <p:nvPr/>
        </p:nvCxnSpPr>
        <p:spPr>
          <a:xfrm flipH="1">
            <a:off x="4572000" y="2152650"/>
            <a:ext cx="17526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4572000" y="1847850"/>
            <a:ext cx="17526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4572000" y="1543050"/>
            <a:ext cx="1752600"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752600" y="1676400"/>
            <a:ext cx="1162210" cy="369332"/>
          </a:xfrm>
          <a:prstGeom prst="rect">
            <a:avLst/>
          </a:prstGeom>
          <a:noFill/>
        </p:spPr>
        <p:txBody>
          <a:bodyPr wrap="none" rtlCol="0">
            <a:spAutoFit/>
          </a:bodyPr>
          <a:lstStyle/>
          <a:p>
            <a:r>
              <a:rPr lang="en-US" dirty="0" smtClean="0"/>
              <a:t>Flight plan</a:t>
            </a:r>
            <a:endParaRPr lang="en-US" dirty="0"/>
          </a:p>
        </p:txBody>
      </p:sp>
      <p:cxnSp>
        <p:nvCxnSpPr>
          <p:cNvPr id="5" name="Straight Arrow Connector 4"/>
          <p:cNvCxnSpPr/>
          <p:nvPr/>
        </p:nvCxnSpPr>
        <p:spPr>
          <a:xfrm flipH="1">
            <a:off x="1752600" y="2045732"/>
            <a:ext cx="381000" cy="4688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914900" y="3200400"/>
            <a:ext cx="1752600" cy="381000"/>
          </a:xfrm>
          <a:prstGeom prst="rect">
            <a:avLst/>
          </a:prstGeom>
          <a:noFill/>
        </p:spPr>
        <p:txBody>
          <a:bodyPr wrap="square" rtlCol="0">
            <a:spAutoFit/>
          </a:bodyPr>
          <a:lstStyle/>
          <a:p>
            <a:r>
              <a:rPr lang="en-US" dirty="0" smtClean="0"/>
              <a:t>Monitoring</a:t>
            </a:r>
            <a:endParaRPr lang="en-US" dirty="0"/>
          </a:p>
        </p:txBody>
      </p:sp>
      <p:cxnSp>
        <p:nvCxnSpPr>
          <p:cNvPr id="13" name="Straight Arrow Connector 12"/>
          <p:cNvCxnSpPr/>
          <p:nvPr/>
        </p:nvCxnSpPr>
        <p:spPr>
          <a:xfrm>
            <a:off x="5334000" y="3581400"/>
            <a:ext cx="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870333" y="1396102"/>
            <a:ext cx="634834" cy="369332"/>
          </a:xfrm>
          <a:prstGeom prst="rect">
            <a:avLst/>
          </a:prstGeom>
          <a:noFill/>
        </p:spPr>
        <p:txBody>
          <a:bodyPr wrap="none" rtlCol="0">
            <a:spAutoFit/>
          </a:bodyPr>
          <a:lstStyle/>
          <a:p>
            <a:r>
              <a:rPr lang="en-US" dirty="0" smtClean="0"/>
              <a:t>Land</a:t>
            </a:r>
            <a:endParaRPr lang="en-US" dirty="0"/>
          </a:p>
        </p:txBody>
      </p:sp>
      <p:sp>
        <p:nvSpPr>
          <p:cNvPr id="15" name="TextBox 14"/>
          <p:cNvSpPr txBox="1"/>
          <p:nvPr/>
        </p:nvSpPr>
        <p:spPr>
          <a:xfrm>
            <a:off x="7747166" y="1383268"/>
            <a:ext cx="825867" cy="369332"/>
          </a:xfrm>
          <a:prstGeom prst="rect">
            <a:avLst/>
          </a:prstGeom>
          <a:noFill/>
        </p:spPr>
        <p:txBody>
          <a:bodyPr wrap="none" rtlCol="0">
            <a:spAutoFit/>
          </a:bodyPr>
          <a:lstStyle/>
          <a:p>
            <a:r>
              <a:rPr lang="en-US" dirty="0" smtClean="0"/>
              <a:t>Report</a:t>
            </a:r>
            <a:endParaRPr lang="en-US" dirty="0"/>
          </a:p>
        </p:txBody>
      </p:sp>
    </p:spTree>
    <p:extLst>
      <p:ext uri="{BB962C8B-B14F-4D97-AF65-F5344CB8AC3E}">
        <p14:creationId xmlns:p14="http://schemas.microsoft.com/office/powerpoint/2010/main" val="138116574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Work Since Last IAB Meeting</a:t>
            </a:r>
            <a:endParaRPr lang="en-US" dirty="0"/>
          </a:p>
        </p:txBody>
      </p:sp>
    </p:spTree>
    <p:extLst>
      <p:ext uri="{BB962C8B-B14F-4D97-AF65-F5344CB8AC3E}">
        <p14:creationId xmlns:p14="http://schemas.microsoft.com/office/powerpoint/2010/main" val="335591970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Captures agents mental model of information, motivation, deliberation [</a:t>
            </a:r>
            <a:r>
              <a:rPr lang="en-US" dirty="0" err="1" smtClean="0"/>
              <a:t>Rao</a:t>
            </a:r>
            <a:r>
              <a:rPr lang="en-US" dirty="0" smtClean="0"/>
              <a:t>, </a:t>
            </a:r>
            <a:r>
              <a:rPr lang="en-US" dirty="0" err="1" smtClean="0"/>
              <a:t>Georgeff</a:t>
            </a:r>
            <a:r>
              <a:rPr lang="en-US" dirty="0" smtClean="0"/>
              <a:t>, 91]</a:t>
            </a:r>
          </a:p>
          <a:p>
            <a:r>
              <a:rPr lang="en-US" dirty="0" smtClean="0"/>
              <a:t>Based in human practical reasoning</a:t>
            </a:r>
          </a:p>
          <a:p>
            <a:r>
              <a:rPr lang="en-US" dirty="0" smtClean="0"/>
              <a:t>Beliefs: what the agent believes to be true</a:t>
            </a:r>
          </a:p>
          <a:p>
            <a:r>
              <a:rPr lang="en-US" dirty="0" smtClean="0"/>
              <a:t>Desires: what the agent aims to achieve</a:t>
            </a:r>
          </a:p>
          <a:p>
            <a:r>
              <a:rPr lang="en-US" dirty="0" smtClean="0"/>
              <a:t>Intentions: accomplish desires using beliefs</a:t>
            </a:r>
          </a:p>
          <a:p>
            <a:r>
              <a:rPr lang="en-US" dirty="0" smtClean="0"/>
              <a:t>Most successful model for rational agents</a:t>
            </a:r>
          </a:p>
          <a:p>
            <a:r>
              <a:rPr lang="en-US" dirty="0" smtClean="0"/>
              <a:t>Brahms is a NASA language for BDI modeling</a:t>
            </a:r>
          </a:p>
          <a:p>
            <a:endParaRPr lang="en-US" dirty="0"/>
          </a:p>
        </p:txBody>
      </p:sp>
      <p:sp>
        <p:nvSpPr>
          <p:cNvPr id="3" name="Title 2"/>
          <p:cNvSpPr>
            <a:spLocks noGrp="1"/>
          </p:cNvSpPr>
          <p:nvPr>
            <p:ph type="ctrTitle"/>
          </p:nvPr>
        </p:nvSpPr>
        <p:spPr/>
        <p:txBody>
          <a:bodyPr>
            <a:normAutofit fontScale="90000"/>
          </a:bodyPr>
          <a:lstStyle/>
          <a:p>
            <a:r>
              <a:rPr lang="en-US" dirty="0" smtClean="0"/>
              <a:t>Beliefs-Desires-Intentions Architecture</a:t>
            </a:r>
            <a:endParaRPr lang="en-US" dirty="0"/>
          </a:p>
        </p:txBody>
      </p:sp>
    </p:spTree>
    <p:extLst>
      <p:ext uri="{BB962C8B-B14F-4D97-AF65-F5344CB8AC3E}">
        <p14:creationId xmlns:p14="http://schemas.microsoft.com/office/powerpoint/2010/main" val="95254626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458200" cy="4419600"/>
          </a:xfrm>
        </p:spPr>
        <p:txBody>
          <a:bodyPr/>
          <a:lstStyle/>
          <a:p>
            <a:r>
              <a:rPr lang="en-US" dirty="0" smtClean="0"/>
              <a:t>Agents </a:t>
            </a:r>
            <a:r>
              <a:rPr lang="en-US" i="1" dirty="0" smtClean="0"/>
              <a:t>detect</a:t>
            </a:r>
            <a:r>
              <a:rPr lang="en-US" dirty="0" smtClean="0"/>
              <a:t> changes and update beliefs</a:t>
            </a:r>
          </a:p>
          <a:p>
            <a:r>
              <a:rPr lang="en-US" dirty="0" smtClean="0"/>
              <a:t>Tasks are represented by </a:t>
            </a:r>
            <a:r>
              <a:rPr lang="en-US" i="1" dirty="0" err="1" smtClean="0"/>
              <a:t>workframes</a:t>
            </a:r>
            <a:endParaRPr lang="en-US" i="1" dirty="0" smtClean="0"/>
          </a:p>
          <a:p>
            <a:r>
              <a:rPr lang="en-US" i="1" dirty="0" smtClean="0"/>
              <a:t>Primitive activities</a:t>
            </a:r>
            <a:r>
              <a:rPr lang="en-US" dirty="0" smtClean="0"/>
              <a:t> advance time with no update</a:t>
            </a:r>
          </a:p>
          <a:p>
            <a:r>
              <a:rPr lang="en-US" i="1" dirty="0" smtClean="0"/>
              <a:t>Communication</a:t>
            </a:r>
            <a:r>
              <a:rPr lang="en-US" dirty="0" smtClean="0"/>
              <a:t> and </a:t>
            </a:r>
            <a:r>
              <a:rPr lang="en-US" i="1" dirty="0" smtClean="0"/>
              <a:t>broadcast</a:t>
            </a:r>
            <a:r>
              <a:rPr lang="en-US" dirty="0" smtClean="0"/>
              <a:t> update state</a:t>
            </a:r>
          </a:p>
          <a:p>
            <a:r>
              <a:rPr lang="en-US" dirty="0" smtClean="0"/>
              <a:t>Priorities suspend </a:t>
            </a:r>
            <a:r>
              <a:rPr lang="en-US" dirty="0" err="1" smtClean="0"/>
              <a:t>workframes</a:t>
            </a:r>
            <a:r>
              <a:rPr lang="en-US" dirty="0" smtClean="0"/>
              <a:t> for multitasking</a:t>
            </a:r>
          </a:p>
          <a:p>
            <a:r>
              <a:rPr lang="en-US" dirty="0" smtClean="0"/>
              <a:t>Also detect changes in environment and switch</a:t>
            </a:r>
          </a:p>
          <a:p>
            <a:r>
              <a:rPr lang="en-US" i="1" dirty="0" smtClean="0"/>
              <a:t>Composite activities</a:t>
            </a:r>
            <a:r>
              <a:rPr lang="en-US" i="1" dirty="0"/>
              <a:t> </a:t>
            </a:r>
            <a:r>
              <a:rPr lang="en-US" dirty="0" smtClean="0"/>
              <a:t>group related </a:t>
            </a:r>
            <a:r>
              <a:rPr lang="en-US" dirty="0" err="1" smtClean="0"/>
              <a:t>workframes</a:t>
            </a:r>
            <a:endParaRPr lang="en-US" i="1" dirty="0" smtClean="0"/>
          </a:p>
          <a:p>
            <a:endParaRPr lang="en-US" dirty="0" smtClean="0"/>
          </a:p>
          <a:p>
            <a:endParaRPr lang="en-US" dirty="0"/>
          </a:p>
        </p:txBody>
      </p:sp>
      <p:sp>
        <p:nvSpPr>
          <p:cNvPr id="3" name="Title 2"/>
          <p:cNvSpPr>
            <a:spLocks noGrp="1"/>
          </p:cNvSpPr>
          <p:nvPr>
            <p:ph type="ctrTitle"/>
          </p:nvPr>
        </p:nvSpPr>
        <p:spPr/>
        <p:txBody>
          <a:bodyPr/>
          <a:lstStyle/>
          <a:p>
            <a:r>
              <a:rPr lang="en-US" dirty="0" smtClean="0"/>
              <a:t>The Brahms Language</a:t>
            </a:r>
            <a:endParaRPr lang="en-US" dirty="0"/>
          </a:p>
        </p:txBody>
      </p:sp>
    </p:spTree>
    <p:extLst>
      <p:ext uri="{BB962C8B-B14F-4D97-AF65-F5344CB8AC3E}">
        <p14:creationId xmlns:p14="http://schemas.microsoft.com/office/powerpoint/2010/main" val="25278355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1905000"/>
            <a:ext cx="7620000" cy="2862322"/>
          </a:xfrm>
          <a:prstGeom prst="rect">
            <a:avLst/>
          </a:prstGeom>
          <a:noFill/>
        </p:spPr>
        <p:txBody>
          <a:bodyPr wrap="square" rtlCol="0">
            <a:spAutoFit/>
          </a:bodyPr>
          <a:lstStyle/>
          <a:p>
            <a:pPr algn="ctr"/>
            <a:r>
              <a:rPr lang="en-US" sz="3600" dirty="0" smtClean="0"/>
              <a:t>Ask the modeler to </a:t>
            </a:r>
            <a:r>
              <a:rPr lang="en-US" sz="3600" b="1" dirty="0" smtClean="0">
                <a:solidFill>
                  <a:srgbClr val="1F497D"/>
                </a:solidFill>
              </a:rPr>
              <a:t>weight</a:t>
            </a:r>
            <a:r>
              <a:rPr lang="en-US" sz="3600" dirty="0" smtClean="0"/>
              <a:t> each Brahms construct to indicate </a:t>
            </a:r>
            <a:r>
              <a:rPr lang="en-US" sz="3600" b="1" dirty="0" smtClean="0">
                <a:solidFill>
                  <a:srgbClr val="1F497D"/>
                </a:solidFill>
              </a:rPr>
              <a:t>difficulty</a:t>
            </a:r>
            <a:r>
              <a:rPr lang="en-US" sz="3600" dirty="0" smtClean="0"/>
              <a:t> and then observe the simulation to categorize events into instantaneous workload measures</a:t>
            </a:r>
            <a:endParaRPr lang="en-US" sz="3600" b="1" dirty="0">
              <a:solidFill>
                <a:srgbClr val="1F497D"/>
              </a:solidFill>
            </a:endParaRPr>
          </a:p>
        </p:txBody>
      </p:sp>
    </p:spTree>
    <p:extLst>
      <p:ext uri="{BB962C8B-B14F-4D97-AF65-F5344CB8AC3E}">
        <p14:creationId xmlns:p14="http://schemas.microsoft.com/office/powerpoint/2010/main" val="3634767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smtClean="0"/>
              <a:t>Discrete event model for human computer teaming</a:t>
            </a:r>
          </a:p>
          <a:p>
            <a:r>
              <a:rPr lang="en-US" sz="2400" dirty="0" smtClean="0"/>
              <a:t>Cognitive based workload measures in discrete event models</a:t>
            </a:r>
          </a:p>
          <a:p>
            <a:r>
              <a:rPr lang="en-US" sz="2400" dirty="0" smtClean="0"/>
              <a:t>Workload analysis of wilderness search and rescue (</a:t>
            </a:r>
            <a:r>
              <a:rPr lang="en-US" sz="2400" dirty="0" err="1" smtClean="0"/>
              <a:t>WiSAR</a:t>
            </a:r>
            <a:r>
              <a:rPr lang="en-US" sz="2400" dirty="0" smtClean="0"/>
              <a:t>)</a:t>
            </a:r>
          </a:p>
          <a:p>
            <a:r>
              <a:rPr lang="en-US" sz="2400" dirty="0" smtClean="0"/>
              <a:t>Model to integrate </a:t>
            </a:r>
            <a:r>
              <a:rPr lang="en-US" sz="2400" dirty="0" err="1" smtClean="0"/>
              <a:t>WiSAR</a:t>
            </a:r>
            <a:r>
              <a:rPr lang="en-US" sz="2400" dirty="0" smtClean="0"/>
              <a:t> in the national airspace</a:t>
            </a:r>
          </a:p>
          <a:p>
            <a:endParaRPr lang="en-US" sz="2400" dirty="0"/>
          </a:p>
          <a:p>
            <a:endParaRPr lang="en-US" sz="2400" dirty="0" smtClean="0"/>
          </a:p>
          <a:p>
            <a:endParaRPr lang="en-US" sz="2400" dirty="0"/>
          </a:p>
        </p:txBody>
      </p:sp>
      <p:sp>
        <p:nvSpPr>
          <p:cNvPr id="3" name="Title 2"/>
          <p:cNvSpPr>
            <a:spLocks noGrp="1"/>
          </p:cNvSpPr>
          <p:nvPr>
            <p:ph type="ctrTitle"/>
          </p:nvPr>
        </p:nvSpPr>
        <p:spPr/>
        <p:txBody>
          <a:bodyPr/>
          <a:lstStyle/>
          <a:p>
            <a:r>
              <a:rPr lang="en-US" dirty="0" smtClean="0"/>
              <a:t>Progress to Date</a:t>
            </a:r>
            <a:endParaRPr lang="en-US" dirty="0"/>
          </a:p>
        </p:txBody>
      </p:sp>
      <p:sp>
        <p:nvSpPr>
          <p:cNvPr id="4" name="TextBox 3"/>
          <p:cNvSpPr txBox="1"/>
          <p:nvPr/>
        </p:nvSpPr>
        <p:spPr>
          <a:xfrm>
            <a:off x="609600" y="3109079"/>
            <a:ext cx="8077200" cy="3139321"/>
          </a:xfrm>
          <a:prstGeom prst="rect">
            <a:avLst/>
          </a:prstGeom>
          <a:noFill/>
        </p:spPr>
        <p:txBody>
          <a:bodyPr wrap="square" rtlCol="0">
            <a:spAutoFit/>
          </a:bodyPr>
          <a:lstStyle/>
          <a:p>
            <a:r>
              <a:rPr lang="en-US" dirty="0"/>
              <a:t>T.J. Gledhill, “</a:t>
            </a:r>
            <a:r>
              <a:rPr lang="en-US" i="1" dirty="0"/>
              <a:t>Modeling Human Workload in Unmanned Aerial Systems”</a:t>
            </a:r>
            <a:r>
              <a:rPr lang="en-US" dirty="0"/>
              <a:t>, M.S. Thesis, BYU, 2014</a:t>
            </a:r>
            <a:r>
              <a:rPr lang="en-US" dirty="0" smtClean="0"/>
              <a:t>.</a:t>
            </a:r>
          </a:p>
          <a:p>
            <a:endParaRPr lang="en-US" dirty="0" smtClean="0"/>
          </a:p>
          <a:p>
            <a:r>
              <a:rPr lang="en-US" dirty="0" smtClean="0"/>
              <a:t>J</a:t>
            </a:r>
            <a:r>
              <a:rPr lang="en-US" dirty="0"/>
              <a:t>. Moore, R. </a:t>
            </a:r>
            <a:r>
              <a:rPr lang="en-US" dirty="0" err="1"/>
              <a:t>Ivie</a:t>
            </a:r>
            <a:r>
              <a:rPr lang="en-US" dirty="0"/>
              <a:t>, T.J. Gledhill, E. Mercer, and M. Goodrich. “Modeling Human Workload in Un- manned Aerial Systems”, in </a:t>
            </a:r>
            <a:r>
              <a:rPr lang="en-US" i="1" dirty="0"/>
              <a:t>AAAI 2014 Spring Symposia, Formal Verification and Modeling in Human- Machine Systems</a:t>
            </a:r>
            <a:r>
              <a:rPr lang="en-US" dirty="0"/>
              <a:t>, CA, March, 2014. </a:t>
            </a:r>
            <a:endParaRPr lang="en-US" dirty="0" smtClean="0"/>
          </a:p>
          <a:p>
            <a:endParaRPr lang="en-US" dirty="0"/>
          </a:p>
          <a:p>
            <a:r>
              <a:rPr lang="en-US" dirty="0"/>
              <a:t>T. J. Gledhill, E. Mercer, and M. A. Goodrich, “Modeling UASs for Role Fusion and Human Machine Interface Optimization”, Proceedings of the </a:t>
            </a:r>
            <a:r>
              <a:rPr lang="en-US" i="1" dirty="0"/>
              <a:t>IEEE International Conference on Systems, Man, and Cybernetics</a:t>
            </a:r>
            <a:r>
              <a:rPr lang="en-US" dirty="0"/>
              <a:t>, 2013. </a:t>
            </a:r>
          </a:p>
          <a:p>
            <a:endParaRPr lang="en-US" dirty="0"/>
          </a:p>
        </p:txBody>
      </p:sp>
    </p:spTree>
    <p:extLst>
      <p:ext uri="{BB962C8B-B14F-4D97-AF65-F5344CB8AC3E}">
        <p14:creationId xmlns:p14="http://schemas.microsoft.com/office/powerpoint/2010/main" val="2732146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manCognitiveModel.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524000"/>
            <a:ext cx="9004300" cy="4445000"/>
          </a:xfrm>
          <a:prstGeom prst="rect">
            <a:avLst/>
          </a:prstGeom>
        </p:spPr>
      </p:pic>
      <p:sp>
        <p:nvSpPr>
          <p:cNvPr id="3" name="Title 2"/>
          <p:cNvSpPr>
            <a:spLocks noGrp="1"/>
          </p:cNvSpPr>
          <p:nvPr>
            <p:ph type="title"/>
          </p:nvPr>
        </p:nvSpPr>
        <p:spPr/>
        <p:txBody>
          <a:bodyPr/>
          <a:lstStyle/>
          <a:p>
            <a:r>
              <a:rPr lang="en-US" dirty="0" smtClean="0"/>
              <a:t>Revisiting </a:t>
            </a:r>
            <a:r>
              <a:rPr lang="en-US" dirty="0" err="1" smtClean="0"/>
              <a:t>Wicken’s</a:t>
            </a:r>
            <a:r>
              <a:rPr lang="en-US" dirty="0" smtClean="0"/>
              <a:t> Model</a:t>
            </a:r>
            <a:endParaRPr lang="en-US" dirty="0"/>
          </a:p>
        </p:txBody>
      </p:sp>
    </p:spTree>
    <p:extLst>
      <p:ext uri="{BB962C8B-B14F-4D97-AF65-F5344CB8AC3E}">
        <p14:creationId xmlns:p14="http://schemas.microsoft.com/office/powerpoint/2010/main" val="334212694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Workload</a:t>
            </a:r>
            <a:endParaRPr lang="en-US" dirty="0"/>
          </a:p>
        </p:txBody>
      </p:sp>
      <p:sp>
        <p:nvSpPr>
          <p:cNvPr id="3" name="Oval 2"/>
          <p:cNvSpPr/>
          <p:nvPr/>
        </p:nvSpPr>
        <p:spPr>
          <a:xfrm>
            <a:off x="3200400" y="1371600"/>
            <a:ext cx="2667000" cy="2590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t>Temporal</a:t>
            </a:r>
            <a:endParaRPr lang="en-US" sz="2800" dirty="0"/>
          </a:p>
        </p:txBody>
      </p:sp>
      <p:sp>
        <p:nvSpPr>
          <p:cNvPr id="4" name="Oval 3"/>
          <p:cNvSpPr/>
          <p:nvPr/>
        </p:nvSpPr>
        <p:spPr>
          <a:xfrm>
            <a:off x="5410200" y="3429000"/>
            <a:ext cx="2667000" cy="25908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t>Perception</a:t>
            </a:r>
            <a:endParaRPr lang="en-US" sz="2800" dirty="0"/>
          </a:p>
        </p:txBody>
      </p:sp>
      <p:sp>
        <p:nvSpPr>
          <p:cNvPr id="5" name="Oval 4"/>
          <p:cNvSpPr/>
          <p:nvPr/>
        </p:nvSpPr>
        <p:spPr>
          <a:xfrm>
            <a:off x="990600" y="3429000"/>
            <a:ext cx="2667000" cy="2590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Decision</a:t>
            </a:r>
            <a:endParaRPr lang="en-US" sz="2800" dirty="0"/>
          </a:p>
        </p:txBody>
      </p:sp>
    </p:spTree>
    <p:extLst>
      <p:ext uri="{BB962C8B-B14F-4D97-AF65-F5344CB8AC3E}">
        <p14:creationId xmlns:p14="http://schemas.microsoft.com/office/powerpoint/2010/main" val="232652047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Perceptual Workload in BDI</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303130073"/>
              </p:ext>
            </p:extLst>
          </p:nvPr>
        </p:nvGraphicFramePr>
        <p:xfrm>
          <a:off x="1465263" y="3032125"/>
          <a:ext cx="6138862" cy="1463675"/>
        </p:xfrm>
        <a:graphic>
          <a:graphicData uri="http://schemas.openxmlformats.org/presentationml/2006/ole">
            <mc:AlternateContent xmlns:mc="http://schemas.openxmlformats.org/markup-compatibility/2006">
              <mc:Choice xmlns:v="urn:schemas-microsoft-com:vml" Requires="v">
                <p:oleObj spid="_x0000_s1040" name="Equation" r:id="rId4" imgW="1651000" imgH="393700" progId="Equation.3">
                  <p:embed/>
                </p:oleObj>
              </mc:Choice>
              <mc:Fallback>
                <p:oleObj name="Equation" r:id="rId4" imgW="1651000" imgH="393700" progId="Equation.3">
                  <p:embed/>
                  <p:pic>
                    <p:nvPicPr>
                      <p:cNvPr id="0" name=""/>
                      <p:cNvPicPr/>
                      <p:nvPr/>
                    </p:nvPicPr>
                    <p:blipFill>
                      <a:blip r:embed="rId5"/>
                      <a:stretch>
                        <a:fillRect/>
                      </a:stretch>
                    </p:blipFill>
                    <p:spPr>
                      <a:xfrm>
                        <a:off x="1465263" y="3032125"/>
                        <a:ext cx="6138862" cy="1463675"/>
                      </a:xfrm>
                      <a:prstGeom prst="rect">
                        <a:avLst/>
                      </a:prstGeom>
                    </p:spPr>
                  </p:pic>
                </p:oleObj>
              </mc:Fallback>
            </mc:AlternateContent>
          </a:graphicData>
        </a:graphic>
      </p:graphicFrame>
      <p:sp>
        <p:nvSpPr>
          <p:cNvPr id="5" name="TextBox 4"/>
          <p:cNvSpPr txBox="1"/>
          <p:nvPr/>
        </p:nvSpPr>
        <p:spPr>
          <a:xfrm>
            <a:off x="685800" y="4913293"/>
            <a:ext cx="8229600" cy="954107"/>
          </a:xfrm>
          <a:prstGeom prst="rect">
            <a:avLst/>
          </a:prstGeom>
          <a:noFill/>
        </p:spPr>
        <p:txBody>
          <a:bodyPr wrap="square" rtlCol="0">
            <a:spAutoFit/>
          </a:bodyPr>
          <a:lstStyle/>
          <a:p>
            <a:r>
              <a:rPr lang="en-US" sz="2800" dirty="0"/>
              <a:t>W</a:t>
            </a:r>
            <a:r>
              <a:rPr lang="en-US" sz="2800" dirty="0" smtClean="0"/>
              <a:t>eighted number of updates to beliefs (concludes) related to perception: sight, sound, haptic, etc.</a:t>
            </a:r>
            <a:endParaRPr lang="en-US" sz="2800" dirty="0"/>
          </a:p>
        </p:txBody>
      </p:sp>
      <p:sp>
        <p:nvSpPr>
          <p:cNvPr id="6" name="TextBox 5"/>
          <p:cNvSpPr txBox="1"/>
          <p:nvPr/>
        </p:nvSpPr>
        <p:spPr>
          <a:xfrm>
            <a:off x="685800" y="1219200"/>
            <a:ext cx="8229600" cy="1815882"/>
          </a:xfrm>
          <a:prstGeom prst="rect">
            <a:avLst/>
          </a:prstGeom>
          <a:noFill/>
        </p:spPr>
        <p:txBody>
          <a:bodyPr wrap="square" rtlCol="0">
            <a:spAutoFit/>
          </a:bodyPr>
          <a:lstStyle/>
          <a:p>
            <a:r>
              <a:rPr lang="en-US" sz="2800" b="1" dirty="0" smtClean="0">
                <a:solidFill>
                  <a:srgbClr val="1F497D"/>
                </a:solidFill>
              </a:rPr>
              <a:t>Intuition</a:t>
            </a:r>
            <a:r>
              <a:rPr lang="en-US" sz="2800" dirty="0" smtClean="0"/>
              <a:t>: relevant </a:t>
            </a:r>
            <a:r>
              <a:rPr lang="en-US" sz="2800" dirty="0"/>
              <a:t>signals </a:t>
            </a:r>
            <a:r>
              <a:rPr lang="en-US" sz="2800" dirty="0" smtClean="0"/>
              <a:t>broadcast </a:t>
            </a:r>
            <a:r>
              <a:rPr lang="en-US" sz="2800" dirty="0"/>
              <a:t>over the same </a:t>
            </a:r>
            <a:r>
              <a:rPr lang="en-US" sz="2800" dirty="0" smtClean="0"/>
              <a:t>input, </a:t>
            </a:r>
            <a:r>
              <a:rPr lang="en-US" sz="2800" dirty="0"/>
              <a:t>and the burden </a:t>
            </a:r>
            <a:r>
              <a:rPr lang="en-US" sz="2800" dirty="0" smtClean="0"/>
              <a:t>to </a:t>
            </a:r>
            <a:r>
              <a:rPr lang="en-US" sz="2800" dirty="0"/>
              <a:t>store and </a:t>
            </a:r>
            <a:r>
              <a:rPr lang="en-US" sz="2800" dirty="0" smtClean="0"/>
              <a:t>integrate those signals into an accurate </a:t>
            </a:r>
            <a:r>
              <a:rPr lang="en-US" sz="2800" dirty="0"/>
              <a:t>awareness of the situation </a:t>
            </a:r>
            <a:endParaRPr lang="en-US" sz="2800" dirty="0"/>
          </a:p>
          <a:p>
            <a:endParaRPr lang="en-US" sz="2800" dirty="0"/>
          </a:p>
        </p:txBody>
      </p:sp>
    </p:spTree>
    <p:extLst>
      <p:ext uri="{BB962C8B-B14F-4D97-AF65-F5344CB8AC3E}">
        <p14:creationId xmlns:p14="http://schemas.microsoft.com/office/powerpoint/2010/main" val="2142507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Workload in BDI</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319734454"/>
              </p:ext>
            </p:extLst>
          </p:nvPr>
        </p:nvGraphicFramePr>
        <p:xfrm>
          <a:off x="2290763" y="3032125"/>
          <a:ext cx="4486275" cy="1463675"/>
        </p:xfrm>
        <a:graphic>
          <a:graphicData uri="http://schemas.openxmlformats.org/presentationml/2006/ole">
            <mc:AlternateContent xmlns:mc="http://schemas.openxmlformats.org/markup-compatibility/2006">
              <mc:Choice xmlns:v="urn:schemas-microsoft-com:vml" Requires="v">
                <p:oleObj spid="_x0000_s3081" name="Equation" r:id="rId4" imgW="1206500" imgH="393700" progId="Equation.3">
                  <p:embed/>
                </p:oleObj>
              </mc:Choice>
              <mc:Fallback>
                <p:oleObj name="Equation" r:id="rId4" imgW="1206500" imgH="393700" progId="Equation.3">
                  <p:embed/>
                  <p:pic>
                    <p:nvPicPr>
                      <p:cNvPr id="0" name=""/>
                      <p:cNvPicPr/>
                      <p:nvPr/>
                    </p:nvPicPr>
                    <p:blipFill>
                      <a:blip r:embed="rId5"/>
                      <a:stretch>
                        <a:fillRect/>
                      </a:stretch>
                    </p:blipFill>
                    <p:spPr>
                      <a:xfrm>
                        <a:off x="2290763" y="3032125"/>
                        <a:ext cx="4486275" cy="1463675"/>
                      </a:xfrm>
                      <a:prstGeom prst="rect">
                        <a:avLst/>
                      </a:prstGeom>
                    </p:spPr>
                  </p:pic>
                </p:oleObj>
              </mc:Fallback>
            </mc:AlternateContent>
          </a:graphicData>
        </a:graphic>
      </p:graphicFrame>
      <p:sp>
        <p:nvSpPr>
          <p:cNvPr id="5" name="TextBox 4"/>
          <p:cNvSpPr txBox="1"/>
          <p:nvPr/>
        </p:nvSpPr>
        <p:spPr>
          <a:xfrm>
            <a:off x="685800" y="4913293"/>
            <a:ext cx="8229600" cy="954107"/>
          </a:xfrm>
          <a:prstGeom prst="rect">
            <a:avLst/>
          </a:prstGeom>
          <a:noFill/>
        </p:spPr>
        <p:txBody>
          <a:bodyPr wrap="square" rtlCol="0">
            <a:spAutoFit/>
          </a:bodyPr>
          <a:lstStyle/>
          <a:p>
            <a:r>
              <a:rPr lang="en-US" sz="2800" dirty="0"/>
              <a:t>W</a:t>
            </a:r>
            <a:r>
              <a:rPr lang="en-US" sz="2800" dirty="0" smtClean="0"/>
              <a:t>eighted number of task choices </a:t>
            </a:r>
            <a:r>
              <a:rPr lang="en-US" sz="2800" dirty="0"/>
              <a:t>(</a:t>
            </a:r>
            <a:r>
              <a:rPr lang="en-US" sz="2800" dirty="0" smtClean="0"/>
              <a:t>all the </a:t>
            </a:r>
            <a:r>
              <a:rPr lang="en-US" sz="2800" dirty="0" err="1" smtClean="0"/>
              <a:t>workframes</a:t>
            </a:r>
            <a:r>
              <a:rPr lang="en-US" sz="2800" dirty="0" smtClean="0"/>
              <a:t> that have their guard conditions satisfied) </a:t>
            </a:r>
            <a:endParaRPr lang="en-US" sz="2800" dirty="0"/>
          </a:p>
        </p:txBody>
      </p:sp>
      <p:sp>
        <p:nvSpPr>
          <p:cNvPr id="6" name="TextBox 5"/>
          <p:cNvSpPr txBox="1"/>
          <p:nvPr/>
        </p:nvSpPr>
        <p:spPr>
          <a:xfrm>
            <a:off x="685800" y="1219200"/>
            <a:ext cx="8229600" cy="1384995"/>
          </a:xfrm>
          <a:prstGeom prst="rect">
            <a:avLst/>
          </a:prstGeom>
          <a:noFill/>
        </p:spPr>
        <p:txBody>
          <a:bodyPr wrap="square" rtlCol="0">
            <a:spAutoFit/>
          </a:bodyPr>
          <a:lstStyle/>
          <a:p>
            <a:r>
              <a:rPr lang="en-US" sz="2800" b="1" dirty="0" smtClean="0">
                <a:solidFill>
                  <a:srgbClr val="1F497D"/>
                </a:solidFill>
              </a:rPr>
              <a:t>Intuition</a:t>
            </a:r>
            <a:r>
              <a:rPr lang="en-US" sz="2800" dirty="0" smtClean="0"/>
              <a:t>: </a:t>
            </a:r>
            <a:r>
              <a:rPr lang="en-US" sz="2800" dirty="0"/>
              <a:t>encodes the burden placed on </a:t>
            </a:r>
            <a:r>
              <a:rPr lang="en-US" sz="2800" dirty="0" smtClean="0"/>
              <a:t>working </a:t>
            </a:r>
            <a:r>
              <a:rPr lang="en-US" sz="2800" dirty="0"/>
              <a:t>memory and executive control as a function of the </a:t>
            </a:r>
            <a:r>
              <a:rPr lang="en-US" sz="2800" dirty="0" smtClean="0"/>
              <a:t>difficulty </a:t>
            </a:r>
            <a:r>
              <a:rPr lang="en-US" sz="2800" dirty="0"/>
              <a:t>of task </a:t>
            </a:r>
            <a:r>
              <a:rPr lang="en-US" sz="2800" dirty="0" smtClean="0"/>
              <a:t>selection with a fixed expertise level </a:t>
            </a:r>
            <a:endParaRPr lang="en-US" sz="2800" dirty="0"/>
          </a:p>
        </p:txBody>
      </p:sp>
    </p:spTree>
    <p:extLst>
      <p:ext uri="{BB962C8B-B14F-4D97-AF65-F5344CB8AC3E}">
        <p14:creationId xmlns:p14="http://schemas.microsoft.com/office/powerpoint/2010/main" val="3395904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BDI</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836222977"/>
              </p:ext>
            </p:extLst>
          </p:nvPr>
        </p:nvGraphicFramePr>
        <p:xfrm>
          <a:off x="1968910" y="2908995"/>
          <a:ext cx="5094846" cy="1815405"/>
        </p:xfrm>
        <a:graphic>
          <a:graphicData uri="http://schemas.openxmlformats.org/presentationml/2006/ole">
            <mc:AlternateContent xmlns:mc="http://schemas.openxmlformats.org/markup-compatibility/2006">
              <mc:Choice xmlns:v="urn:schemas-microsoft-com:vml" Requires="v">
                <p:oleObj spid="_x0000_s2058" name="Equation" r:id="rId4" imgW="1104900" imgH="393700" progId="Equation.3">
                  <p:embed/>
                </p:oleObj>
              </mc:Choice>
              <mc:Fallback>
                <p:oleObj name="Equation" r:id="rId4" imgW="1104900" imgH="393700" progId="Equation.3">
                  <p:embed/>
                  <p:pic>
                    <p:nvPicPr>
                      <p:cNvPr id="0" name=""/>
                      <p:cNvPicPr/>
                      <p:nvPr/>
                    </p:nvPicPr>
                    <p:blipFill>
                      <a:blip r:embed="rId5"/>
                      <a:stretch>
                        <a:fillRect/>
                      </a:stretch>
                    </p:blipFill>
                    <p:spPr>
                      <a:xfrm>
                        <a:off x="1968910" y="2908995"/>
                        <a:ext cx="5094846" cy="1815405"/>
                      </a:xfrm>
                      <a:prstGeom prst="rect">
                        <a:avLst/>
                      </a:prstGeom>
                    </p:spPr>
                  </p:pic>
                </p:oleObj>
              </mc:Fallback>
            </mc:AlternateContent>
          </a:graphicData>
        </a:graphic>
      </p:graphicFrame>
      <p:sp>
        <p:nvSpPr>
          <p:cNvPr id="5" name="TextBox 4"/>
          <p:cNvSpPr txBox="1"/>
          <p:nvPr/>
        </p:nvSpPr>
        <p:spPr>
          <a:xfrm>
            <a:off x="457200" y="4913293"/>
            <a:ext cx="8229600" cy="954107"/>
          </a:xfrm>
          <a:prstGeom prst="rect">
            <a:avLst/>
          </a:prstGeom>
          <a:noFill/>
        </p:spPr>
        <p:txBody>
          <a:bodyPr wrap="square" rtlCol="0">
            <a:spAutoFit/>
          </a:bodyPr>
          <a:lstStyle/>
          <a:p>
            <a:r>
              <a:rPr lang="en-US" sz="2800" dirty="0"/>
              <a:t>W</a:t>
            </a:r>
            <a:r>
              <a:rPr lang="en-US" sz="2800" dirty="0" smtClean="0"/>
              <a:t>eighted number of tasks (</a:t>
            </a:r>
            <a:r>
              <a:rPr lang="en-US" sz="2800" dirty="0" err="1" smtClean="0"/>
              <a:t>workframes</a:t>
            </a:r>
            <a:r>
              <a:rPr lang="en-US" sz="2800" dirty="0" smtClean="0"/>
              <a:t>) executed including suspended and </a:t>
            </a:r>
            <a:r>
              <a:rPr lang="en-US" sz="2800" dirty="0" err="1" smtClean="0"/>
              <a:t>impassed</a:t>
            </a:r>
            <a:r>
              <a:rPr lang="en-US" sz="2800" dirty="0" smtClean="0"/>
              <a:t> </a:t>
            </a:r>
            <a:r>
              <a:rPr lang="en-US" sz="2800" dirty="0" err="1" smtClean="0"/>
              <a:t>workframes</a:t>
            </a:r>
            <a:endParaRPr lang="en-US" sz="2800" dirty="0"/>
          </a:p>
        </p:txBody>
      </p:sp>
      <p:sp>
        <p:nvSpPr>
          <p:cNvPr id="6" name="TextBox 5"/>
          <p:cNvSpPr txBox="1"/>
          <p:nvPr/>
        </p:nvSpPr>
        <p:spPr>
          <a:xfrm>
            <a:off x="457200" y="1219200"/>
            <a:ext cx="8229600" cy="1815882"/>
          </a:xfrm>
          <a:prstGeom prst="rect">
            <a:avLst/>
          </a:prstGeom>
          <a:noFill/>
        </p:spPr>
        <p:txBody>
          <a:bodyPr wrap="square" rtlCol="0">
            <a:spAutoFit/>
          </a:bodyPr>
          <a:lstStyle/>
          <a:p>
            <a:r>
              <a:rPr lang="en-US" sz="2800" b="1" dirty="0" smtClean="0">
                <a:solidFill>
                  <a:srgbClr val="1F497D"/>
                </a:solidFill>
              </a:rPr>
              <a:t>Intuition</a:t>
            </a:r>
            <a:r>
              <a:rPr lang="en-US" sz="2800" dirty="0" smtClean="0"/>
              <a:t>: </a:t>
            </a:r>
            <a:r>
              <a:rPr lang="en-US" sz="2800" dirty="0"/>
              <a:t>the burden </a:t>
            </a:r>
            <a:r>
              <a:rPr lang="en-US" sz="2800" dirty="0" smtClean="0"/>
              <a:t>placed on </a:t>
            </a:r>
            <a:r>
              <a:rPr lang="en-US" sz="2800" dirty="0"/>
              <a:t>memory, </a:t>
            </a:r>
            <a:r>
              <a:rPr lang="en-US" sz="2800" dirty="0" err="1"/>
              <a:t>attentional</a:t>
            </a:r>
            <a:r>
              <a:rPr lang="en-US" sz="2800" dirty="0"/>
              <a:t> resources, executive functions, and </a:t>
            </a:r>
            <a:r>
              <a:rPr lang="en-US" sz="2800" dirty="0" smtClean="0"/>
              <a:t>interference </a:t>
            </a:r>
            <a:r>
              <a:rPr lang="en-US" sz="2800" dirty="0"/>
              <a:t>effects </a:t>
            </a:r>
            <a:r>
              <a:rPr lang="en-US" sz="2800" dirty="0" smtClean="0"/>
              <a:t>in </a:t>
            </a:r>
            <a:r>
              <a:rPr lang="en-US" sz="2800" dirty="0"/>
              <a:t>a multi-tasking context </a:t>
            </a:r>
            <a:endParaRPr lang="en-US" sz="2800" dirty="0"/>
          </a:p>
          <a:p>
            <a:endParaRPr lang="en-US" sz="2800" dirty="0"/>
          </a:p>
        </p:txBody>
      </p:sp>
    </p:spTree>
    <p:extLst>
      <p:ext uri="{BB962C8B-B14F-4D97-AF65-F5344CB8AC3E}">
        <p14:creationId xmlns:p14="http://schemas.microsoft.com/office/powerpoint/2010/main" val="2282767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lots-cockpi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Tree>
    <p:extLst>
      <p:ext uri="{BB962C8B-B14F-4D97-AF65-F5344CB8AC3E}">
        <p14:creationId xmlns:p14="http://schemas.microsoft.com/office/powerpoint/2010/main" val="732192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1-BS230_SINGLE_P_2014121417192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1931"/>
          </a:xfrm>
          <a:prstGeom prst="rect">
            <a:avLst/>
          </a:prstGeom>
        </p:spPr>
      </p:pic>
    </p:spTree>
    <p:extLst>
      <p:ext uri="{BB962C8B-B14F-4D97-AF65-F5344CB8AC3E}">
        <p14:creationId xmlns:p14="http://schemas.microsoft.com/office/powerpoint/2010/main" val="21599083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erceptionCompari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438400"/>
            <a:ext cx="9039225" cy="2266950"/>
          </a:xfrm>
          <a:prstGeom prst="rect">
            <a:avLst/>
          </a:prstGeom>
        </p:spPr>
      </p:pic>
      <p:sp>
        <p:nvSpPr>
          <p:cNvPr id="4" name="Title 3"/>
          <p:cNvSpPr>
            <a:spLocks noGrp="1"/>
          </p:cNvSpPr>
          <p:nvPr>
            <p:ph type="title"/>
          </p:nvPr>
        </p:nvSpPr>
        <p:spPr/>
        <p:txBody>
          <a:bodyPr/>
          <a:lstStyle/>
          <a:p>
            <a:r>
              <a:rPr lang="en-US" dirty="0" smtClean="0"/>
              <a:t>Perception Workload</a:t>
            </a:r>
            <a:endParaRPr lang="en-US" dirty="0"/>
          </a:p>
        </p:txBody>
      </p:sp>
      <p:sp>
        <p:nvSpPr>
          <p:cNvPr id="5" name="TextBox 4"/>
          <p:cNvSpPr txBox="1"/>
          <p:nvPr/>
        </p:nvSpPr>
        <p:spPr>
          <a:xfrm>
            <a:off x="1981200" y="5168014"/>
            <a:ext cx="5105400" cy="523220"/>
          </a:xfrm>
          <a:prstGeom prst="rect">
            <a:avLst/>
          </a:prstGeom>
          <a:noFill/>
        </p:spPr>
        <p:txBody>
          <a:bodyPr wrap="square" rtlCol="0">
            <a:spAutoFit/>
          </a:bodyPr>
          <a:lstStyle/>
          <a:p>
            <a:pPr algn="ctr"/>
            <a:r>
              <a:rPr lang="en-US" sz="2800" dirty="0" smtClean="0"/>
              <a:t>p-value = 0.0002</a:t>
            </a:r>
            <a:endParaRPr lang="en-US" sz="2800" dirty="0"/>
          </a:p>
        </p:txBody>
      </p:sp>
    </p:spTree>
    <p:extLst>
      <p:ext uri="{BB962C8B-B14F-4D97-AF65-F5344CB8AC3E}">
        <p14:creationId xmlns:p14="http://schemas.microsoft.com/office/powerpoint/2010/main" val="3602465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Workload</a:t>
            </a:r>
            <a:endParaRPr lang="en-US" dirty="0"/>
          </a:p>
        </p:txBody>
      </p:sp>
      <p:pic>
        <p:nvPicPr>
          <p:cNvPr id="3" name="Picture 2" descr="decisionCompari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2533650"/>
            <a:ext cx="8782050" cy="2419350"/>
          </a:xfrm>
          <a:prstGeom prst="rect">
            <a:avLst/>
          </a:prstGeom>
        </p:spPr>
      </p:pic>
      <p:sp>
        <p:nvSpPr>
          <p:cNvPr id="4" name="TextBox 3"/>
          <p:cNvSpPr txBox="1"/>
          <p:nvPr/>
        </p:nvSpPr>
        <p:spPr>
          <a:xfrm>
            <a:off x="1981200" y="5168014"/>
            <a:ext cx="5105400" cy="954107"/>
          </a:xfrm>
          <a:prstGeom prst="rect">
            <a:avLst/>
          </a:prstGeom>
          <a:noFill/>
        </p:spPr>
        <p:txBody>
          <a:bodyPr wrap="square" rtlCol="0">
            <a:spAutoFit/>
          </a:bodyPr>
          <a:lstStyle/>
          <a:p>
            <a:pPr algn="ctr"/>
            <a:r>
              <a:rPr lang="en-US" sz="2800" dirty="0" smtClean="0"/>
              <a:t>p-value = 0.683</a:t>
            </a:r>
          </a:p>
          <a:p>
            <a:pPr algn="ctr"/>
            <a:r>
              <a:rPr lang="en-US" sz="2800" dirty="0" smtClean="0"/>
              <a:t>Combined p-value = 0.070</a:t>
            </a:r>
            <a:endParaRPr lang="en-US" sz="2800" dirty="0"/>
          </a:p>
        </p:txBody>
      </p:sp>
    </p:spTree>
    <p:extLst>
      <p:ext uri="{BB962C8B-B14F-4D97-AF65-F5344CB8AC3E}">
        <p14:creationId xmlns:p14="http://schemas.microsoft.com/office/powerpoint/2010/main" val="6773617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a:t>
            </a:r>
            <a:endParaRPr lang="en-US" dirty="0"/>
          </a:p>
        </p:txBody>
      </p:sp>
      <p:pic>
        <p:nvPicPr>
          <p:cNvPr id="3" name="Picture 2" descr="temporalCompari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66800"/>
            <a:ext cx="7553325" cy="3609975"/>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483666946"/>
              </p:ext>
            </p:extLst>
          </p:nvPr>
        </p:nvGraphicFramePr>
        <p:xfrm>
          <a:off x="1371600" y="5212080"/>
          <a:ext cx="6629400" cy="741680"/>
        </p:xfrm>
        <a:graphic>
          <a:graphicData uri="http://schemas.openxmlformats.org/drawingml/2006/table">
            <a:tbl>
              <a:tblPr firstRow="1" bandRow="1">
                <a:tableStyleId>{5C22544A-7EE6-4342-B048-85BDC9FD1C3A}</a:tableStyleId>
              </a:tblPr>
              <a:tblGrid>
                <a:gridCol w="1325880"/>
                <a:gridCol w="1325880"/>
                <a:gridCol w="1325880"/>
                <a:gridCol w="1325880"/>
                <a:gridCol w="1325880"/>
              </a:tblGrid>
              <a:tr h="370840">
                <a:tc>
                  <a:txBody>
                    <a:bodyPr/>
                    <a:lstStyle/>
                    <a:p>
                      <a:r>
                        <a:rPr lang="en-US" dirty="0" smtClean="0"/>
                        <a:t>Type</a:t>
                      </a:r>
                      <a:endParaRPr lang="en-US" dirty="0"/>
                    </a:p>
                  </a:txBody>
                  <a:tcPr/>
                </a:tc>
                <a:tc>
                  <a:txBody>
                    <a:bodyPr/>
                    <a:lstStyle/>
                    <a:p>
                      <a:r>
                        <a:rPr lang="en-US" dirty="0" smtClean="0"/>
                        <a:t>Perception</a:t>
                      </a:r>
                      <a:endParaRPr lang="en-US" dirty="0"/>
                    </a:p>
                  </a:txBody>
                  <a:tcPr/>
                </a:tc>
                <a:tc>
                  <a:txBody>
                    <a:bodyPr/>
                    <a:lstStyle/>
                    <a:p>
                      <a:r>
                        <a:rPr lang="en-US" dirty="0" smtClean="0"/>
                        <a:t>Decision</a:t>
                      </a:r>
                      <a:endParaRPr lang="en-US" dirty="0"/>
                    </a:p>
                  </a:txBody>
                  <a:tcPr/>
                </a:tc>
                <a:tc>
                  <a:txBody>
                    <a:bodyPr/>
                    <a:lstStyle/>
                    <a:p>
                      <a:r>
                        <a:rPr lang="en-US" dirty="0" smtClean="0"/>
                        <a:t>Temporal</a:t>
                      </a:r>
                      <a:endParaRPr lang="en-US" dirty="0"/>
                    </a:p>
                  </a:txBody>
                  <a:tcPr/>
                </a:tc>
                <a:tc>
                  <a:txBody>
                    <a:bodyPr/>
                    <a:lstStyle/>
                    <a:p>
                      <a:r>
                        <a:rPr lang="en-US" dirty="0" smtClean="0"/>
                        <a:t>Combined</a:t>
                      </a:r>
                      <a:endParaRPr lang="en-US" dirty="0"/>
                    </a:p>
                  </a:txBody>
                  <a:tcPr/>
                </a:tc>
              </a:tr>
              <a:tr h="370840">
                <a:tc>
                  <a:txBody>
                    <a:bodyPr/>
                    <a:lstStyle/>
                    <a:p>
                      <a:r>
                        <a:rPr lang="en-US" dirty="0" smtClean="0"/>
                        <a:t>SPO/Windy</a:t>
                      </a:r>
                      <a:endParaRPr lang="en-US" dirty="0"/>
                    </a:p>
                  </a:txBody>
                  <a:tcPr/>
                </a:tc>
                <a:tc>
                  <a:txBody>
                    <a:bodyPr/>
                    <a:lstStyle/>
                    <a:p>
                      <a:r>
                        <a:rPr lang="en-US" dirty="0" smtClean="0"/>
                        <a:t>0.00255</a:t>
                      </a:r>
                      <a:endParaRPr lang="en-US" dirty="0"/>
                    </a:p>
                  </a:txBody>
                  <a:tcPr/>
                </a:tc>
                <a:tc>
                  <a:txBody>
                    <a:bodyPr/>
                    <a:lstStyle/>
                    <a:p>
                      <a:r>
                        <a:rPr lang="en-US" dirty="0" smtClean="0"/>
                        <a:t>0.854765</a:t>
                      </a:r>
                      <a:endParaRPr lang="en-US" dirty="0"/>
                    </a:p>
                  </a:txBody>
                  <a:tcPr/>
                </a:tc>
                <a:tc>
                  <a:txBody>
                    <a:bodyPr/>
                    <a:lstStyle/>
                    <a:p>
                      <a:r>
                        <a:rPr lang="en-US" dirty="0" smtClean="0"/>
                        <a:t>0.12511</a:t>
                      </a:r>
                      <a:endParaRPr lang="en-US" dirty="0"/>
                    </a:p>
                  </a:txBody>
                  <a:tcPr/>
                </a:tc>
                <a:tc>
                  <a:txBody>
                    <a:bodyPr/>
                    <a:lstStyle/>
                    <a:p>
                      <a:r>
                        <a:rPr lang="en-US" dirty="0" smtClean="0"/>
                        <a:t>0.0439</a:t>
                      </a:r>
                      <a:endParaRPr lang="en-US" dirty="0"/>
                    </a:p>
                  </a:txBody>
                  <a:tcPr/>
                </a:tc>
              </a:tr>
            </a:tbl>
          </a:graphicData>
        </a:graphic>
      </p:graphicFrame>
      <p:sp>
        <p:nvSpPr>
          <p:cNvPr id="6" name="TextBox 5"/>
          <p:cNvSpPr txBox="1"/>
          <p:nvPr/>
        </p:nvSpPr>
        <p:spPr>
          <a:xfrm>
            <a:off x="1905000" y="4724400"/>
            <a:ext cx="5410200" cy="523220"/>
          </a:xfrm>
          <a:prstGeom prst="rect">
            <a:avLst/>
          </a:prstGeom>
          <a:noFill/>
        </p:spPr>
        <p:txBody>
          <a:bodyPr wrap="square" rtlCol="0">
            <a:spAutoFit/>
          </a:bodyPr>
          <a:lstStyle/>
          <a:p>
            <a:pPr algn="ctr"/>
            <a:r>
              <a:rPr lang="en-US" sz="2800" dirty="0" smtClean="0"/>
              <a:t>P-values</a:t>
            </a:r>
            <a:endParaRPr lang="en-US" sz="2800" dirty="0"/>
          </a:p>
        </p:txBody>
      </p:sp>
    </p:spTree>
    <p:extLst>
      <p:ext uri="{BB962C8B-B14F-4D97-AF65-F5344CB8AC3E}">
        <p14:creationId xmlns:p14="http://schemas.microsoft.com/office/powerpoint/2010/main" val="2836703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Definition of workload in belief-desires-intentions (BDI) architectures</a:t>
            </a:r>
          </a:p>
          <a:p>
            <a:r>
              <a:rPr lang="en-US" dirty="0" smtClean="0"/>
              <a:t>Implementation in the Brahms BDI language</a:t>
            </a:r>
          </a:p>
          <a:p>
            <a:r>
              <a:rPr lang="en-US" dirty="0" smtClean="0"/>
              <a:t>Case study on a single pilot operation model</a:t>
            </a:r>
          </a:p>
          <a:p>
            <a:endParaRPr lang="en-US" dirty="0" smtClean="0"/>
          </a:p>
          <a:p>
            <a:endParaRPr lang="en-US" dirty="0"/>
          </a:p>
          <a:p>
            <a:endParaRPr lang="en-US" dirty="0" smtClean="0"/>
          </a:p>
          <a:p>
            <a:r>
              <a:rPr lang="en-US" dirty="0" smtClean="0"/>
              <a:t>User study to validate workload measures</a:t>
            </a:r>
          </a:p>
        </p:txBody>
      </p:sp>
      <p:sp>
        <p:nvSpPr>
          <p:cNvPr id="3" name="Title 2"/>
          <p:cNvSpPr>
            <a:spLocks noGrp="1"/>
          </p:cNvSpPr>
          <p:nvPr>
            <p:ph type="ctrTitle"/>
          </p:nvPr>
        </p:nvSpPr>
        <p:spPr/>
        <p:txBody>
          <a:bodyPr/>
          <a:lstStyle/>
          <a:p>
            <a:r>
              <a:rPr lang="en-US" dirty="0" smtClean="0"/>
              <a:t>New Since Last IAB Meeting</a:t>
            </a:r>
            <a:endParaRPr lang="en-US" dirty="0"/>
          </a:p>
        </p:txBody>
      </p:sp>
      <p:sp>
        <p:nvSpPr>
          <p:cNvPr id="4" name="TextBox 3"/>
          <p:cNvSpPr txBox="1"/>
          <p:nvPr/>
        </p:nvSpPr>
        <p:spPr>
          <a:xfrm>
            <a:off x="609600" y="3505200"/>
            <a:ext cx="7924800" cy="1477328"/>
          </a:xfrm>
          <a:prstGeom prst="rect">
            <a:avLst/>
          </a:prstGeom>
          <a:noFill/>
        </p:spPr>
        <p:txBody>
          <a:bodyPr wrap="square" rtlCol="0">
            <a:spAutoFit/>
          </a:bodyPr>
          <a:lstStyle/>
          <a:p>
            <a:r>
              <a:rPr lang="en-US" dirty="0"/>
              <a:t>R. Stocker, N. </a:t>
            </a:r>
            <a:r>
              <a:rPr lang="en-US" dirty="0" err="1"/>
              <a:t>Rungta</a:t>
            </a:r>
            <a:r>
              <a:rPr lang="en-US" dirty="0"/>
              <a:t>, E. G. Mercer, F. Raimondi, J. Holbrook, C. </a:t>
            </a:r>
            <a:r>
              <a:rPr lang="en-US" dirty="0" err="1"/>
              <a:t>Cardoza</a:t>
            </a:r>
            <a:r>
              <a:rPr lang="en-US" dirty="0"/>
              <a:t>, and M. </a:t>
            </a:r>
            <a:r>
              <a:rPr lang="en-US" dirty="0" err="1"/>
              <a:t>A.Goodrich</a:t>
            </a:r>
            <a:r>
              <a:rPr lang="en-US" dirty="0"/>
              <a:t>, An Approach to Quantify Workload in a System of Agents. To appear in </a:t>
            </a:r>
            <a:r>
              <a:rPr lang="en-US" i="1" dirty="0"/>
              <a:t>Proceedings of the 14th International Conference on Autonomous Agents and </a:t>
            </a:r>
            <a:r>
              <a:rPr lang="en-US" i="1" dirty="0" err="1"/>
              <a:t>Multiagent</a:t>
            </a:r>
            <a:r>
              <a:rPr lang="en-US" i="1" dirty="0"/>
              <a:t> Systems,</a:t>
            </a:r>
            <a:r>
              <a:rPr lang="en-US" dirty="0"/>
              <a:t> Istanbul, Turkey, May 2015</a:t>
            </a:r>
            <a:r>
              <a:rPr lang="en-US" dirty="0" smtClean="0"/>
              <a:t>.</a:t>
            </a:r>
          </a:p>
          <a:p>
            <a:endParaRPr lang="en-US" dirty="0"/>
          </a:p>
        </p:txBody>
      </p:sp>
    </p:spTree>
    <p:extLst>
      <p:ext uri="{BB962C8B-B14F-4D97-AF65-F5344CB8AC3E}">
        <p14:creationId xmlns:p14="http://schemas.microsoft.com/office/powerpoint/2010/main" val="2737416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Higher workload to maintain situational awareness in SPO versus TPO</a:t>
            </a:r>
          </a:p>
          <a:p>
            <a:r>
              <a:rPr lang="en-US" dirty="0" smtClean="0"/>
              <a:t>Situational awareness connected to 88% of air carrier accidents related to human error</a:t>
            </a:r>
          </a:p>
          <a:p>
            <a:r>
              <a:rPr lang="en-US" dirty="0" smtClean="0"/>
              <a:t>SPO concepts need mitigation strategies to help distributed pilot teams with situational awareness</a:t>
            </a:r>
          </a:p>
          <a:p>
            <a:r>
              <a:rPr lang="en-US" dirty="0" smtClean="0"/>
              <a:t>That can be new automation, procedures, etc.</a:t>
            </a:r>
          </a:p>
          <a:p>
            <a:endParaRPr lang="en-US" dirty="0"/>
          </a:p>
        </p:txBody>
      </p:sp>
      <p:sp>
        <p:nvSpPr>
          <p:cNvPr id="3" name="Title 2"/>
          <p:cNvSpPr>
            <a:spLocks noGrp="1"/>
          </p:cNvSpPr>
          <p:nvPr>
            <p:ph type="ctrTitle"/>
          </p:nvPr>
        </p:nvSpPr>
        <p:spPr/>
        <p:txBody>
          <a:bodyPr/>
          <a:lstStyle/>
          <a:p>
            <a:r>
              <a:rPr lang="en-US" dirty="0" smtClean="0"/>
              <a:t>Discussion</a:t>
            </a:r>
            <a:endParaRPr lang="en-US" dirty="0"/>
          </a:p>
        </p:txBody>
      </p:sp>
    </p:spTree>
    <p:extLst>
      <p:ext uri="{BB962C8B-B14F-4D97-AF65-F5344CB8AC3E}">
        <p14:creationId xmlns:p14="http://schemas.microsoft.com/office/powerpoint/2010/main" val="3512302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END OF PRESENTATION</a:t>
            </a:r>
            <a:endParaRPr lang="en-US" dirty="0"/>
          </a:p>
        </p:txBody>
      </p:sp>
    </p:spTree>
    <p:extLst>
      <p:ext uri="{BB962C8B-B14F-4D97-AF65-F5344CB8AC3E}">
        <p14:creationId xmlns:p14="http://schemas.microsoft.com/office/powerpoint/2010/main" val="23641698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Meet the Students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62889765"/>
              </p:ext>
            </p:extLst>
          </p:nvPr>
        </p:nvGraphicFramePr>
        <p:xfrm>
          <a:off x="1524000" y="1905000"/>
          <a:ext cx="6096000" cy="3057903"/>
        </p:xfrm>
        <a:graphic>
          <a:graphicData uri="http://schemas.openxmlformats.org/drawingml/2006/table">
            <a:tbl>
              <a:tblPr firstRow="1" bandRow="1">
                <a:tableStyleId>{5C22544A-7EE6-4342-B048-85BDC9FD1C3A}</a:tableStyleId>
              </a:tblPr>
              <a:tblGrid>
                <a:gridCol w="2032000"/>
                <a:gridCol w="2032000"/>
                <a:gridCol w="2032000"/>
              </a:tblGrid>
              <a:tr h="457200">
                <a:tc>
                  <a:txBody>
                    <a:bodyPr/>
                    <a:lstStyle/>
                    <a:p>
                      <a:pPr algn="ctr"/>
                      <a:r>
                        <a:rPr lang="en-US" dirty="0" smtClean="0"/>
                        <a:t>Robert </a:t>
                      </a:r>
                      <a:r>
                        <a:rPr lang="en-US" dirty="0" err="1" smtClean="0"/>
                        <a:t>Ivie</a:t>
                      </a:r>
                      <a:endParaRPr lang="en-US" dirty="0"/>
                    </a:p>
                  </a:txBody>
                  <a:tcPr/>
                </a:tc>
                <a:tc>
                  <a:txBody>
                    <a:bodyPr/>
                    <a:lstStyle/>
                    <a:p>
                      <a:pPr algn="ctr"/>
                      <a:r>
                        <a:rPr lang="en-US" dirty="0" smtClean="0"/>
                        <a:t>Jared Moore</a:t>
                      </a:r>
                      <a:endParaRPr lang="en-US" dirty="0"/>
                    </a:p>
                  </a:txBody>
                  <a:tcPr/>
                </a:tc>
                <a:tc>
                  <a:txBody>
                    <a:bodyPr/>
                    <a:lstStyle/>
                    <a:p>
                      <a:pPr algn="ctr"/>
                      <a:r>
                        <a:rPr lang="en-US" dirty="0" smtClean="0"/>
                        <a:t>TJ Gledhill</a:t>
                      </a:r>
                      <a:endParaRPr lang="en-US" dirty="0"/>
                    </a:p>
                  </a:txBody>
                  <a:tcPr/>
                </a:tc>
              </a:tr>
              <a:tr h="2600703">
                <a:tc>
                  <a:txBody>
                    <a:bodyPr/>
                    <a:lstStyle/>
                    <a:p>
                      <a:endParaRPr lang="en-US" dirty="0"/>
                    </a:p>
                  </a:txBody>
                  <a:tcPr/>
                </a:tc>
                <a:tc>
                  <a:txBody>
                    <a:bodyPr/>
                    <a:lstStyle/>
                    <a:p>
                      <a:endParaRPr lang="en-US"/>
                    </a:p>
                  </a:txBody>
                  <a:tcPr/>
                </a:tc>
                <a:tc>
                  <a:txBody>
                    <a:bodyPr/>
                    <a:lstStyle/>
                    <a:p>
                      <a:endParaRPr lang="en-US" dirty="0"/>
                    </a:p>
                  </a:txBody>
                  <a:tcPr/>
                </a:tc>
              </a:tr>
            </a:tbl>
          </a:graphicData>
        </a:graphic>
      </p:graphicFrame>
      <p:pic>
        <p:nvPicPr>
          <p:cNvPr id="5" name="Picture 4"/>
          <p:cNvPicPr>
            <a:picLocks noChangeAspect="1"/>
          </p:cNvPicPr>
          <p:nvPr/>
        </p:nvPicPr>
        <p:blipFill>
          <a:blip r:embed="rId2"/>
          <a:stretch>
            <a:fillRect/>
          </a:stretch>
        </p:blipFill>
        <p:spPr>
          <a:xfrm>
            <a:off x="1752600" y="2552700"/>
            <a:ext cx="1524000" cy="2286000"/>
          </a:xfrm>
          <a:prstGeom prst="rect">
            <a:avLst/>
          </a:prstGeom>
        </p:spPr>
      </p:pic>
      <p:pic>
        <p:nvPicPr>
          <p:cNvPr id="6" name="Picture 5"/>
          <p:cNvPicPr>
            <a:picLocks noChangeAspect="1"/>
          </p:cNvPicPr>
          <p:nvPr/>
        </p:nvPicPr>
        <p:blipFill>
          <a:blip r:embed="rId3"/>
          <a:stretch>
            <a:fillRect/>
          </a:stretch>
        </p:blipFill>
        <p:spPr>
          <a:xfrm>
            <a:off x="3429000" y="2819400"/>
            <a:ext cx="2286000" cy="1714500"/>
          </a:xfrm>
          <a:prstGeom prst="rect">
            <a:avLst/>
          </a:prstGeom>
          <a:scene3d>
            <a:camera prst="orthographicFront">
              <a:rot lat="0" lon="0" rev="5400000"/>
            </a:camera>
            <a:lightRig rig="threePt" dir="t"/>
          </a:scene3d>
        </p:spPr>
      </p:pic>
      <p:pic>
        <p:nvPicPr>
          <p:cNvPr id="8" name="Picture 7"/>
          <p:cNvPicPr>
            <a:picLocks noChangeAspect="1"/>
          </p:cNvPicPr>
          <p:nvPr/>
        </p:nvPicPr>
        <p:blipFill rotWithShape="1">
          <a:blip r:embed="rId4"/>
          <a:srcRect l="16667" r="6667"/>
          <a:stretch/>
        </p:blipFill>
        <p:spPr>
          <a:xfrm>
            <a:off x="5704224" y="2552700"/>
            <a:ext cx="1752601" cy="2286000"/>
          </a:xfrm>
          <a:prstGeom prst="rect">
            <a:avLst/>
          </a:prstGeom>
        </p:spPr>
      </p:pic>
    </p:spTree>
    <p:extLst>
      <p:ext uri="{BB962C8B-B14F-4D97-AF65-F5344CB8AC3E}">
        <p14:creationId xmlns:p14="http://schemas.microsoft.com/office/powerpoint/2010/main" val="232035672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6" name="Picture 5" descr="werobo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1040"/>
            <a:ext cx="9144000" cy="2686050"/>
          </a:xfrm>
          <a:prstGeom prst="rect">
            <a:avLst/>
          </a:prstGeom>
        </p:spPr>
      </p:pic>
    </p:spTree>
    <p:extLst>
      <p:ext uri="{BB962C8B-B14F-4D97-AF65-F5344CB8AC3E}">
        <p14:creationId xmlns:p14="http://schemas.microsoft.com/office/powerpoint/2010/main" val="137270210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Other Notables</a:t>
            </a:r>
            <a:endParaRPr lang="en-US" dirty="0"/>
          </a:p>
        </p:txBody>
      </p:sp>
      <p:sp>
        <p:nvSpPr>
          <p:cNvPr id="4" name="Rectangle 3"/>
          <p:cNvSpPr/>
          <p:nvPr/>
        </p:nvSpPr>
        <p:spPr>
          <a:xfrm>
            <a:off x="457200" y="3441918"/>
            <a:ext cx="8229600" cy="1815882"/>
          </a:xfrm>
          <a:prstGeom prst="rect">
            <a:avLst/>
          </a:prstGeom>
        </p:spPr>
        <p:txBody>
          <a:bodyPr wrap="square">
            <a:spAutoFit/>
          </a:bodyPr>
          <a:lstStyle/>
          <a:p>
            <a:r>
              <a:rPr lang="en-US" sz="2800" i="1" dirty="0"/>
              <a:t>IEEE Transactions on Human-Machine Systems</a:t>
            </a:r>
            <a:r>
              <a:rPr lang="en-US" sz="2800" dirty="0"/>
              <a:t>, Special Issue on “Systematic Approaches to Human- Machine Interface: Improving Resilience, Robustness, and Stability”, 2014</a:t>
            </a:r>
            <a:endParaRPr lang="en-US" sz="2800" dirty="0"/>
          </a:p>
        </p:txBody>
      </p:sp>
      <p:sp>
        <p:nvSpPr>
          <p:cNvPr id="5" name="Rectangle 4"/>
          <p:cNvSpPr/>
          <p:nvPr/>
        </p:nvSpPr>
        <p:spPr>
          <a:xfrm>
            <a:off x="457200" y="1789093"/>
            <a:ext cx="8229600" cy="954107"/>
          </a:xfrm>
          <a:prstGeom prst="rect">
            <a:avLst/>
          </a:prstGeom>
        </p:spPr>
        <p:txBody>
          <a:bodyPr wrap="square">
            <a:spAutoFit/>
          </a:bodyPr>
          <a:lstStyle/>
          <a:p>
            <a:r>
              <a:rPr lang="en-US" sz="2800" dirty="0"/>
              <a:t>2014 Spring AAAI Symposium on </a:t>
            </a:r>
            <a:r>
              <a:rPr lang="en-US" sz="2800" i="1" dirty="0"/>
              <a:t>Formal Verification in Human-machine Systems</a:t>
            </a:r>
            <a:endParaRPr lang="en-US" sz="2800" dirty="0"/>
          </a:p>
        </p:txBody>
      </p:sp>
    </p:spTree>
    <p:extLst>
      <p:ext uri="{BB962C8B-B14F-4D97-AF65-F5344CB8AC3E}">
        <p14:creationId xmlns:p14="http://schemas.microsoft.com/office/powerpoint/2010/main" val="2968726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Review of Previous Work</a:t>
            </a:r>
            <a:endParaRPr lang="en-US" dirty="0"/>
          </a:p>
        </p:txBody>
      </p:sp>
    </p:spTree>
    <p:extLst>
      <p:ext uri="{BB962C8B-B14F-4D97-AF65-F5344CB8AC3E}">
        <p14:creationId xmlns:p14="http://schemas.microsoft.com/office/powerpoint/2010/main" val="2186601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95"/>
          <p:cNvSpPr>
            <a:spLocks noGrp="1"/>
          </p:cNvSpPr>
          <p:nvPr>
            <p:ph type="title"/>
          </p:nvPr>
        </p:nvSpPr>
        <p:spPr/>
        <p:txBody>
          <a:bodyPr/>
          <a:lstStyle/>
          <a:p>
            <a:r>
              <a:rPr lang="en-US" dirty="0" smtClean="0"/>
              <a:t>Directed Team Graph</a:t>
            </a:r>
            <a:endParaRPr lang="en-US" dirty="0"/>
          </a:p>
        </p:txBody>
      </p:sp>
      <p:sp>
        <p:nvSpPr>
          <p:cNvPr id="30" name="Rectangle 29"/>
          <p:cNvSpPr/>
          <p:nvPr/>
        </p:nvSpPr>
        <p:spPr>
          <a:xfrm>
            <a:off x="6248400" y="1524000"/>
            <a:ext cx="1828800" cy="2433741"/>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vert="horz" rtlCol="0" anchor="ctr"/>
          <a:lstStyle/>
          <a:p>
            <a:pPr algn="ctr"/>
            <a:r>
              <a:rPr lang="en-US" sz="2800" dirty="0" smtClean="0"/>
              <a:t>Alice</a:t>
            </a:r>
            <a:endParaRPr lang="en-US" sz="2800" dirty="0"/>
          </a:p>
        </p:txBody>
      </p:sp>
      <p:sp>
        <p:nvSpPr>
          <p:cNvPr id="32" name="Rectangle 31"/>
          <p:cNvSpPr/>
          <p:nvPr/>
        </p:nvSpPr>
        <p:spPr>
          <a:xfrm>
            <a:off x="1219200" y="1524000"/>
            <a:ext cx="1828800" cy="2433741"/>
          </a:xfrm>
          <a:prstGeom prst="rect">
            <a:avLst/>
          </a:prstGeom>
          <a:ln>
            <a:solidFill>
              <a:schemeClr val="tx2">
                <a:lumMod val="75000"/>
              </a:schemeClr>
            </a:solidFill>
          </a:ln>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sz="2800" dirty="0" smtClean="0"/>
              <a:t>Bob</a:t>
            </a:r>
            <a:endParaRPr lang="en-US" sz="2800" dirty="0"/>
          </a:p>
        </p:txBody>
      </p:sp>
      <p:cxnSp>
        <p:nvCxnSpPr>
          <p:cNvPr id="61" name="Straight Arrow Connector 60"/>
          <p:cNvCxnSpPr/>
          <p:nvPr/>
        </p:nvCxnSpPr>
        <p:spPr>
          <a:xfrm>
            <a:off x="3048000" y="1609130"/>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p:nvPr/>
        </p:nvCxnSpPr>
        <p:spPr>
          <a:xfrm>
            <a:off x="3048000" y="1990130"/>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4" name="Straight Arrow Connector 73"/>
          <p:cNvCxnSpPr/>
          <p:nvPr/>
        </p:nvCxnSpPr>
        <p:spPr>
          <a:xfrm flipH="1">
            <a:off x="3048000" y="2967335"/>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5" name="TextBox 74"/>
          <p:cNvSpPr txBox="1"/>
          <p:nvPr/>
        </p:nvSpPr>
        <p:spPr>
          <a:xfrm>
            <a:off x="5213746" y="2586335"/>
            <a:ext cx="1339454" cy="461665"/>
          </a:xfrm>
          <a:prstGeom prst="rect">
            <a:avLst/>
          </a:prstGeom>
          <a:noFill/>
        </p:spPr>
        <p:txBody>
          <a:bodyPr wrap="square" rtlCol="0">
            <a:spAutoFit/>
          </a:bodyPr>
          <a:lstStyle/>
          <a:p>
            <a:r>
              <a:rPr lang="en-US" sz="2400" dirty="0" smtClean="0"/>
              <a:t>Visual</a:t>
            </a:r>
            <a:endParaRPr lang="en-US" sz="2400" dirty="0"/>
          </a:p>
        </p:txBody>
      </p:sp>
      <p:cxnSp>
        <p:nvCxnSpPr>
          <p:cNvPr id="76" name="Straight Arrow Connector 75"/>
          <p:cNvCxnSpPr/>
          <p:nvPr/>
        </p:nvCxnSpPr>
        <p:spPr>
          <a:xfrm flipH="1">
            <a:off x="3048000" y="3348335"/>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7" name="TextBox 76"/>
          <p:cNvSpPr txBox="1"/>
          <p:nvPr/>
        </p:nvSpPr>
        <p:spPr>
          <a:xfrm>
            <a:off x="5213746" y="2962870"/>
            <a:ext cx="1339454" cy="461665"/>
          </a:xfrm>
          <a:prstGeom prst="rect">
            <a:avLst/>
          </a:prstGeom>
          <a:noFill/>
        </p:spPr>
        <p:txBody>
          <a:bodyPr wrap="square" rtlCol="0">
            <a:spAutoFit/>
          </a:bodyPr>
          <a:lstStyle/>
          <a:p>
            <a:r>
              <a:rPr lang="en-US" sz="2400" dirty="0" smtClean="0"/>
              <a:t>Audio</a:t>
            </a:r>
            <a:endParaRPr lang="en-US" sz="2400" dirty="0"/>
          </a:p>
        </p:txBody>
      </p:sp>
      <p:sp>
        <p:nvSpPr>
          <p:cNvPr id="86" name="TextBox 85"/>
          <p:cNvSpPr txBox="1"/>
          <p:nvPr/>
        </p:nvSpPr>
        <p:spPr>
          <a:xfrm>
            <a:off x="2699146" y="1214735"/>
            <a:ext cx="1339454" cy="461665"/>
          </a:xfrm>
          <a:prstGeom prst="rect">
            <a:avLst/>
          </a:prstGeom>
          <a:noFill/>
        </p:spPr>
        <p:txBody>
          <a:bodyPr wrap="square" rtlCol="0">
            <a:spAutoFit/>
          </a:bodyPr>
          <a:lstStyle/>
          <a:p>
            <a:pPr algn="r"/>
            <a:r>
              <a:rPr lang="en-US" sz="2400" dirty="0" smtClean="0"/>
              <a:t>Visual</a:t>
            </a:r>
            <a:endParaRPr lang="en-US" sz="2400" dirty="0"/>
          </a:p>
        </p:txBody>
      </p:sp>
      <p:sp>
        <p:nvSpPr>
          <p:cNvPr id="87" name="TextBox 86"/>
          <p:cNvSpPr txBox="1"/>
          <p:nvPr/>
        </p:nvSpPr>
        <p:spPr>
          <a:xfrm>
            <a:off x="2699146" y="1600200"/>
            <a:ext cx="1339454" cy="461665"/>
          </a:xfrm>
          <a:prstGeom prst="rect">
            <a:avLst/>
          </a:prstGeom>
          <a:noFill/>
        </p:spPr>
        <p:txBody>
          <a:bodyPr wrap="square" rtlCol="0">
            <a:spAutoFit/>
          </a:bodyPr>
          <a:lstStyle/>
          <a:p>
            <a:pPr algn="r"/>
            <a:r>
              <a:rPr lang="en-US" sz="2400" dirty="0" smtClean="0"/>
              <a:t>Audio</a:t>
            </a:r>
            <a:endParaRPr lang="en-US" sz="2400" dirty="0"/>
          </a:p>
        </p:txBody>
      </p:sp>
    </p:spTree>
    <p:extLst>
      <p:ext uri="{BB962C8B-B14F-4D97-AF65-F5344CB8AC3E}">
        <p14:creationId xmlns:p14="http://schemas.microsoft.com/office/powerpoint/2010/main" val="288914198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95"/>
          <p:cNvSpPr>
            <a:spLocks noGrp="1"/>
          </p:cNvSpPr>
          <p:nvPr>
            <p:ph type="title"/>
          </p:nvPr>
        </p:nvSpPr>
        <p:spPr/>
        <p:txBody>
          <a:bodyPr/>
          <a:lstStyle/>
          <a:p>
            <a:r>
              <a:rPr lang="en-US" dirty="0" smtClean="0"/>
              <a:t>Discrete Event Simulator</a:t>
            </a:r>
            <a:endParaRPr lang="en-US" dirty="0"/>
          </a:p>
        </p:txBody>
      </p:sp>
      <p:sp>
        <p:nvSpPr>
          <p:cNvPr id="30" name="Rectangle 29"/>
          <p:cNvSpPr/>
          <p:nvPr/>
        </p:nvSpPr>
        <p:spPr>
          <a:xfrm>
            <a:off x="6248400" y="1524000"/>
            <a:ext cx="1828800" cy="2433741"/>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vert="horz" rtlCol="0" anchor="ctr"/>
          <a:lstStyle/>
          <a:p>
            <a:pPr algn="ctr"/>
            <a:r>
              <a:rPr lang="en-US" sz="2800" dirty="0" smtClean="0"/>
              <a:t>Alice</a:t>
            </a:r>
            <a:endParaRPr lang="en-US" sz="2800" dirty="0"/>
          </a:p>
        </p:txBody>
      </p:sp>
      <p:sp>
        <p:nvSpPr>
          <p:cNvPr id="31" name="Rectangle 30"/>
          <p:cNvSpPr/>
          <p:nvPr/>
        </p:nvSpPr>
        <p:spPr>
          <a:xfrm>
            <a:off x="1219200" y="4876800"/>
            <a:ext cx="6858000" cy="1143000"/>
          </a:xfrm>
          <a:prstGeom prst="rect">
            <a:avLst/>
          </a:prstGeom>
          <a:ln>
            <a:solidFill>
              <a:schemeClr val="accent2">
                <a:lumMod val="50000"/>
              </a:schemeClr>
            </a:solidFill>
          </a:ln>
        </p:spPr>
        <p:style>
          <a:lnRef idx="3">
            <a:schemeClr val="lt1"/>
          </a:lnRef>
          <a:fillRef idx="1">
            <a:schemeClr val="accent2"/>
          </a:fillRef>
          <a:effectRef idx="1">
            <a:schemeClr val="accent2"/>
          </a:effectRef>
          <a:fontRef idx="minor">
            <a:schemeClr val="lt1"/>
          </a:fontRef>
        </p:style>
        <p:txBody>
          <a:bodyPr vert="horz" rtlCol="0" anchor="ctr"/>
          <a:lstStyle/>
          <a:p>
            <a:pPr algn="ctr"/>
            <a:r>
              <a:rPr lang="en-US" sz="2800" dirty="0" smtClean="0"/>
              <a:t>Discrete Event</a:t>
            </a:r>
          </a:p>
          <a:p>
            <a:pPr algn="ctr"/>
            <a:r>
              <a:rPr lang="en-US" sz="2800" dirty="0" smtClean="0"/>
              <a:t>Simulator</a:t>
            </a:r>
            <a:endParaRPr lang="en-US" sz="2800" dirty="0"/>
          </a:p>
        </p:txBody>
      </p:sp>
      <p:sp>
        <p:nvSpPr>
          <p:cNvPr id="32" name="Rectangle 31"/>
          <p:cNvSpPr/>
          <p:nvPr/>
        </p:nvSpPr>
        <p:spPr>
          <a:xfrm>
            <a:off x="1219200" y="1524000"/>
            <a:ext cx="1828800" cy="2433741"/>
          </a:xfrm>
          <a:prstGeom prst="rect">
            <a:avLst/>
          </a:prstGeom>
          <a:ln>
            <a:solidFill>
              <a:schemeClr val="tx2">
                <a:lumMod val="75000"/>
              </a:schemeClr>
            </a:solidFill>
          </a:ln>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sz="2800" dirty="0" smtClean="0"/>
              <a:t>Bob</a:t>
            </a:r>
            <a:endParaRPr lang="en-US" sz="2800" dirty="0"/>
          </a:p>
        </p:txBody>
      </p:sp>
      <p:cxnSp>
        <p:nvCxnSpPr>
          <p:cNvPr id="61" name="Straight Arrow Connector 60"/>
          <p:cNvCxnSpPr/>
          <p:nvPr/>
        </p:nvCxnSpPr>
        <p:spPr>
          <a:xfrm>
            <a:off x="3048000" y="1609130"/>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2" name="TextBox 61"/>
          <p:cNvSpPr txBox="1"/>
          <p:nvPr/>
        </p:nvSpPr>
        <p:spPr>
          <a:xfrm>
            <a:off x="2699146" y="1214735"/>
            <a:ext cx="1339454" cy="461665"/>
          </a:xfrm>
          <a:prstGeom prst="rect">
            <a:avLst/>
          </a:prstGeom>
          <a:noFill/>
        </p:spPr>
        <p:txBody>
          <a:bodyPr wrap="square" rtlCol="0">
            <a:spAutoFit/>
          </a:bodyPr>
          <a:lstStyle/>
          <a:p>
            <a:pPr algn="r"/>
            <a:r>
              <a:rPr lang="en-US" sz="2400" dirty="0" smtClean="0"/>
              <a:t>Visual</a:t>
            </a:r>
            <a:endParaRPr lang="en-US" sz="2400" dirty="0"/>
          </a:p>
        </p:txBody>
      </p:sp>
      <p:cxnSp>
        <p:nvCxnSpPr>
          <p:cNvPr id="43" name="Straight Arrow Connector 42"/>
          <p:cNvCxnSpPr/>
          <p:nvPr/>
        </p:nvCxnSpPr>
        <p:spPr>
          <a:xfrm>
            <a:off x="3048000" y="1990130"/>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4" name="TextBox 43"/>
          <p:cNvSpPr txBox="1"/>
          <p:nvPr/>
        </p:nvSpPr>
        <p:spPr>
          <a:xfrm>
            <a:off x="2699146" y="1600200"/>
            <a:ext cx="1339454" cy="461665"/>
          </a:xfrm>
          <a:prstGeom prst="rect">
            <a:avLst/>
          </a:prstGeom>
          <a:noFill/>
        </p:spPr>
        <p:txBody>
          <a:bodyPr wrap="square" rtlCol="0">
            <a:spAutoFit/>
          </a:bodyPr>
          <a:lstStyle/>
          <a:p>
            <a:pPr algn="r"/>
            <a:r>
              <a:rPr lang="en-US" sz="2400" dirty="0" smtClean="0"/>
              <a:t>Audio</a:t>
            </a:r>
            <a:endParaRPr lang="en-US" sz="2400" dirty="0"/>
          </a:p>
        </p:txBody>
      </p:sp>
      <p:cxnSp>
        <p:nvCxnSpPr>
          <p:cNvPr id="74" name="Straight Arrow Connector 73"/>
          <p:cNvCxnSpPr/>
          <p:nvPr/>
        </p:nvCxnSpPr>
        <p:spPr>
          <a:xfrm flipH="1">
            <a:off x="3048000" y="2967335"/>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5" name="TextBox 74"/>
          <p:cNvSpPr txBox="1"/>
          <p:nvPr/>
        </p:nvSpPr>
        <p:spPr>
          <a:xfrm>
            <a:off x="5213746" y="2586335"/>
            <a:ext cx="1339454" cy="461665"/>
          </a:xfrm>
          <a:prstGeom prst="rect">
            <a:avLst/>
          </a:prstGeom>
          <a:noFill/>
        </p:spPr>
        <p:txBody>
          <a:bodyPr wrap="square" rtlCol="0">
            <a:spAutoFit/>
          </a:bodyPr>
          <a:lstStyle/>
          <a:p>
            <a:r>
              <a:rPr lang="en-US" sz="2400" dirty="0" smtClean="0"/>
              <a:t>Visual</a:t>
            </a:r>
            <a:endParaRPr lang="en-US" sz="2400" dirty="0"/>
          </a:p>
        </p:txBody>
      </p:sp>
      <p:cxnSp>
        <p:nvCxnSpPr>
          <p:cNvPr id="76" name="Straight Arrow Connector 75"/>
          <p:cNvCxnSpPr/>
          <p:nvPr/>
        </p:nvCxnSpPr>
        <p:spPr>
          <a:xfrm flipH="1">
            <a:off x="3048000" y="3348335"/>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7" name="TextBox 76"/>
          <p:cNvSpPr txBox="1"/>
          <p:nvPr/>
        </p:nvSpPr>
        <p:spPr>
          <a:xfrm>
            <a:off x="5213746" y="2962870"/>
            <a:ext cx="1339454" cy="461665"/>
          </a:xfrm>
          <a:prstGeom prst="rect">
            <a:avLst/>
          </a:prstGeom>
          <a:noFill/>
        </p:spPr>
        <p:txBody>
          <a:bodyPr wrap="square" rtlCol="0">
            <a:spAutoFit/>
          </a:bodyPr>
          <a:lstStyle/>
          <a:p>
            <a:r>
              <a:rPr lang="en-US" sz="2400" dirty="0" smtClean="0"/>
              <a:t>Audio</a:t>
            </a:r>
            <a:endParaRPr lang="en-US" sz="2400" dirty="0"/>
          </a:p>
        </p:txBody>
      </p:sp>
      <p:cxnSp>
        <p:nvCxnSpPr>
          <p:cNvPr id="6" name="Straight Arrow Connector 5"/>
          <p:cNvCxnSpPr/>
          <p:nvPr/>
        </p:nvCxnSpPr>
        <p:spPr>
          <a:xfrm>
            <a:off x="1676400" y="3957741"/>
            <a:ext cx="0" cy="9190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7620000" y="3957741"/>
            <a:ext cx="0" cy="92371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685800" y="4110335"/>
            <a:ext cx="1048496" cy="461665"/>
          </a:xfrm>
          <a:prstGeom prst="rect">
            <a:avLst/>
          </a:prstGeom>
          <a:noFill/>
        </p:spPr>
        <p:txBody>
          <a:bodyPr wrap="square" rtlCol="0">
            <a:spAutoFit/>
          </a:bodyPr>
          <a:lstStyle/>
          <a:p>
            <a:pPr algn="r"/>
            <a:r>
              <a:rPr lang="en-US" sz="2400" dirty="0" smtClean="0"/>
              <a:t>Events</a:t>
            </a:r>
            <a:endParaRPr lang="en-US" sz="2400" dirty="0"/>
          </a:p>
        </p:txBody>
      </p:sp>
      <p:sp>
        <p:nvSpPr>
          <p:cNvPr id="82" name="TextBox 81"/>
          <p:cNvSpPr txBox="1"/>
          <p:nvPr/>
        </p:nvSpPr>
        <p:spPr>
          <a:xfrm>
            <a:off x="7543800" y="4114800"/>
            <a:ext cx="1048496" cy="461665"/>
          </a:xfrm>
          <a:prstGeom prst="rect">
            <a:avLst/>
          </a:prstGeom>
          <a:noFill/>
        </p:spPr>
        <p:txBody>
          <a:bodyPr wrap="square" rtlCol="0">
            <a:spAutoFit/>
          </a:bodyPr>
          <a:lstStyle/>
          <a:p>
            <a:r>
              <a:rPr lang="en-US" sz="2400" dirty="0" smtClean="0"/>
              <a:t>Events</a:t>
            </a:r>
            <a:endParaRPr lang="en-US" sz="2400" dirty="0"/>
          </a:p>
        </p:txBody>
      </p:sp>
      <p:cxnSp>
        <p:nvCxnSpPr>
          <p:cNvPr id="21" name="Straight Connector 20"/>
          <p:cNvCxnSpPr>
            <a:stCxn id="31" idx="0"/>
          </p:cNvCxnSpPr>
          <p:nvPr/>
        </p:nvCxnSpPr>
        <p:spPr>
          <a:xfrm flipV="1">
            <a:off x="4648200" y="4419600"/>
            <a:ext cx="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2514600" y="44196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2514600" y="3957741"/>
            <a:ext cx="0" cy="46185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a:off x="4648200" y="44196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6781800" y="3962400"/>
            <a:ext cx="0" cy="46185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3200400" y="4034135"/>
            <a:ext cx="2971800" cy="461665"/>
          </a:xfrm>
          <a:prstGeom prst="rect">
            <a:avLst/>
          </a:prstGeom>
          <a:noFill/>
        </p:spPr>
        <p:txBody>
          <a:bodyPr wrap="square" rtlCol="0">
            <a:spAutoFit/>
          </a:bodyPr>
          <a:lstStyle/>
          <a:p>
            <a:pPr algn="ctr"/>
            <a:r>
              <a:rPr lang="en-US" sz="2400" dirty="0" smtClean="0"/>
              <a:t>Update on Event</a:t>
            </a:r>
            <a:endParaRPr lang="en-US" sz="2400" dirty="0"/>
          </a:p>
        </p:txBody>
      </p:sp>
    </p:spTree>
    <p:extLst>
      <p:ext uri="{BB962C8B-B14F-4D97-AF65-F5344CB8AC3E}">
        <p14:creationId xmlns:p14="http://schemas.microsoft.com/office/powerpoint/2010/main" val="70302642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UAS template PPT templat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C-UAS template PPT template 1 new.potx</Template>
  <TotalTime>1261</TotalTime>
  <Words>2918</Words>
  <Application>Microsoft Macintosh PowerPoint</Application>
  <PresentationFormat>On-screen Show (4:3)</PresentationFormat>
  <Paragraphs>619</Paragraphs>
  <Slides>53</Slides>
  <Notes>35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55" baseType="lpstr">
      <vt:lpstr>C-UAS template PPT template 1</vt:lpstr>
      <vt:lpstr>Microsoft Equation</vt:lpstr>
      <vt:lpstr>Minimizing Operator Workload &amp; Maximizing Operator Efficiency</vt:lpstr>
      <vt:lpstr>Project Goal</vt:lpstr>
      <vt:lpstr>PowerPoint Presentation</vt:lpstr>
      <vt:lpstr>Progress to Date</vt:lpstr>
      <vt:lpstr>New Since Last IAB Meeting</vt:lpstr>
      <vt:lpstr>Other Notables</vt:lpstr>
      <vt:lpstr>Brief Review of Previous Work</vt:lpstr>
      <vt:lpstr>Directed Team Graph</vt:lpstr>
      <vt:lpstr>Discrete Event Simulator</vt:lpstr>
      <vt:lpstr>Directed Role Graph</vt:lpstr>
      <vt:lpstr>Workload</vt:lpstr>
      <vt:lpstr>Temporal Workload in Model</vt:lpstr>
      <vt:lpstr>Temporal Workload in Model</vt:lpstr>
      <vt:lpstr>Temporal Workload in Model</vt:lpstr>
      <vt:lpstr>Temporal Workload in Model</vt:lpstr>
      <vt:lpstr>Temporal Workload in Model</vt:lpstr>
      <vt:lpstr>Temporal Workload in Model</vt:lpstr>
      <vt:lpstr>Temporal Workload in Model</vt:lpstr>
      <vt:lpstr>Cognitive Workload in Model</vt:lpstr>
      <vt:lpstr>Cognitive Workload in Model</vt:lpstr>
      <vt:lpstr>Cognitive Workload in Model</vt:lpstr>
      <vt:lpstr>Cognitive Workload in Model</vt:lpstr>
      <vt:lpstr>Cognitive Workload in Model</vt:lpstr>
      <vt:lpstr>Cognitive Workload in Model</vt:lpstr>
      <vt:lpstr>Cognitive Workload in Model</vt:lpstr>
      <vt:lpstr>Cognitive Workload in Model</vt:lpstr>
      <vt:lpstr>Algorithmic Workload in Model</vt:lpstr>
      <vt:lpstr>Algorithmic Workload in Model</vt:lpstr>
      <vt:lpstr>Algorithmic Workload in Model</vt:lpstr>
      <vt:lpstr>Algorithmic Workload in Model</vt:lpstr>
      <vt:lpstr>Resolving Non-determinism</vt:lpstr>
      <vt:lpstr>Finding Workload Extremes</vt:lpstr>
      <vt:lpstr>PowerPoint Presentation</vt:lpstr>
      <vt:lpstr>WiSAR Model Statistics</vt:lpstr>
      <vt:lpstr>Results for Target Spotted</vt:lpstr>
      <vt:lpstr>New Work Since Last IAB Meeting</vt:lpstr>
      <vt:lpstr>Beliefs-Desires-Intentions Architecture</vt:lpstr>
      <vt:lpstr>The Brahms Language</vt:lpstr>
      <vt:lpstr>PowerPoint Presentation</vt:lpstr>
      <vt:lpstr>Revisiting Wicken’s Model</vt:lpstr>
      <vt:lpstr>Workload</vt:lpstr>
      <vt:lpstr>Perceptual Workload in BDI</vt:lpstr>
      <vt:lpstr>Decision Workload in BDI</vt:lpstr>
      <vt:lpstr>Temporal Workload in BDI</vt:lpstr>
      <vt:lpstr>PowerPoint Presentation</vt:lpstr>
      <vt:lpstr>PowerPoint Presentation</vt:lpstr>
      <vt:lpstr>Perception Workload</vt:lpstr>
      <vt:lpstr>Decision Workload</vt:lpstr>
      <vt:lpstr>Temporal Workload</vt:lpstr>
      <vt:lpstr>Discussion</vt:lpstr>
      <vt:lpstr>END OF PRESENTATION</vt:lpstr>
      <vt:lpstr>Meet the Students</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dc:creator>
  <cp:lastModifiedBy>Eric Mercer</cp:lastModifiedBy>
  <cp:revision>175</cp:revision>
  <dcterms:created xsi:type="dcterms:W3CDTF">2011-06-18T17:31:48Z</dcterms:created>
  <dcterms:modified xsi:type="dcterms:W3CDTF">2015-02-08T19:23:14Z</dcterms:modified>
</cp:coreProperties>
</file>